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84" r:id="rId3"/>
    <p:sldId id="282" r:id="rId4"/>
    <p:sldId id="256" r:id="rId5"/>
    <p:sldId id="283" r:id="rId6"/>
    <p:sldId id="278" r:id="rId7"/>
    <p:sldId id="261" r:id="rId8"/>
    <p:sldId id="263" r:id="rId9"/>
    <p:sldId id="265" r:id="rId10"/>
    <p:sldId id="266" r:id="rId11"/>
    <p:sldId id="267" r:id="rId12"/>
    <p:sldId id="271" r:id="rId13"/>
    <p:sldId id="272" r:id="rId14"/>
    <p:sldId id="270" r:id="rId15"/>
    <p:sldId id="274" r:id="rId16"/>
    <p:sldId id="269" r:id="rId17"/>
    <p:sldId id="268" r:id="rId18"/>
    <p:sldId id="276" r:id="rId19"/>
    <p:sldId id="287" r:id="rId20"/>
    <p:sldId id="288" r:id="rId21"/>
    <p:sldId id="289" r:id="rId22"/>
    <p:sldId id="273" r:id="rId23"/>
    <p:sldId id="277" r:id="rId24"/>
    <p:sldId id="286" r:id="rId25"/>
    <p:sldId id="279" r:id="rId26"/>
  </p:sldIdLst>
  <p:sldSz cx="9144000" cy="6858000" type="screen4x3"/>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6BD378B-A25E-47EE-B381-2795427B9A01}" type="datetimeFigureOut">
              <a:rPr lang="nl-NL" smtClean="0"/>
              <a:t>21-11-2023</a:t>
            </a:fld>
            <a:endParaRPr lang="nl-NL"/>
          </a:p>
        </p:txBody>
      </p:sp>
      <p:sp>
        <p:nvSpPr>
          <p:cNvPr id="4" name="Tijdelijke aanduiding voor dia-afbeelding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F8737316-3823-4387-AB66-B4C2A402B00E}" type="slidenum">
              <a:rPr lang="nl-NL" smtClean="0"/>
              <a:t>‹nr.›</a:t>
            </a:fld>
            <a:endParaRPr lang="nl-NL"/>
          </a:p>
        </p:txBody>
      </p:sp>
    </p:spTree>
    <p:extLst>
      <p:ext uri="{BB962C8B-B14F-4D97-AF65-F5344CB8AC3E}">
        <p14:creationId xmlns:p14="http://schemas.microsoft.com/office/powerpoint/2010/main" val="54638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3DF57AB-7ECC-4592-A5A7-578190E39905}" type="datetime1">
              <a:rPr lang="nl-NL" smtClean="0"/>
              <a:t>21-11-2023</a:t>
            </a:fld>
            <a:endParaRPr lang="nl-NL"/>
          </a:p>
        </p:txBody>
      </p:sp>
      <p:sp>
        <p:nvSpPr>
          <p:cNvPr id="5" name="Tijdelijke aanduiding voor voettekst 4"/>
          <p:cNvSpPr>
            <a:spLocks noGrp="1"/>
          </p:cNvSpPr>
          <p:nvPr>
            <p:ph type="ftr" sz="quarter" idx="11"/>
          </p:nvPr>
        </p:nvSpPr>
        <p:spPr/>
        <p:txBody>
          <a:bodyPr/>
          <a:lstStyle/>
          <a:p>
            <a:r>
              <a:rPr lang="nl-NL"/>
              <a:t>Dakpannen informatie avond 23nov2023</a:t>
            </a:r>
          </a:p>
        </p:txBody>
      </p:sp>
      <p:sp>
        <p:nvSpPr>
          <p:cNvPr id="6" name="Tijdelijke aanduiding voor dianummer 5"/>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131789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8E48E39-27ED-4247-96C3-AAB9F2C578D2}" type="datetime1">
              <a:rPr lang="nl-NL" smtClean="0"/>
              <a:t>21-11-2023</a:t>
            </a:fld>
            <a:endParaRPr lang="nl-NL"/>
          </a:p>
        </p:txBody>
      </p:sp>
      <p:sp>
        <p:nvSpPr>
          <p:cNvPr id="5" name="Tijdelijke aanduiding voor voettekst 4"/>
          <p:cNvSpPr>
            <a:spLocks noGrp="1"/>
          </p:cNvSpPr>
          <p:nvPr>
            <p:ph type="ftr" sz="quarter" idx="11"/>
          </p:nvPr>
        </p:nvSpPr>
        <p:spPr/>
        <p:txBody>
          <a:bodyPr/>
          <a:lstStyle/>
          <a:p>
            <a:r>
              <a:rPr lang="nl-NL"/>
              <a:t>Dakpannen informatie avond 23nov2023</a:t>
            </a:r>
          </a:p>
        </p:txBody>
      </p:sp>
      <p:sp>
        <p:nvSpPr>
          <p:cNvPr id="6" name="Tijdelijke aanduiding voor dianummer 5"/>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59041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0820EB-A506-40B9-8468-5320CB7F62CC}" type="datetime1">
              <a:rPr lang="nl-NL" smtClean="0"/>
              <a:t>21-11-2023</a:t>
            </a:fld>
            <a:endParaRPr lang="nl-NL"/>
          </a:p>
        </p:txBody>
      </p:sp>
      <p:sp>
        <p:nvSpPr>
          <p:cNvPr id="5" name="Tijdelijke aanduiding voor voettekst 4"/>
          <p:cNvSpPr>
            <a:spLocks noGrp="1"/>
          </p:cNvSpPr>
          <p:nvPr>
            <p:ph type="ftr" sz="quarter" idx="11"/>
          </p:nvPr>
        </p:nvSpPr>
        <p:spPr/>
        <p:txBody>
          <a:bodyPr/>
          <a:lstStyle/>
          <a:p>
            <a:r>
              <a:rPr lang="nl-NL"/>
              <a:t>Dakpannen informatie avond 23nov2023</a:t>
            </a:r>
          </a:p>
        </p:txBody>
      </p:sp>
      <p:sp>
        <p:nvSpPr>
          <p:cNvPr id="6" name="Tijdelijke aanduiding voor dianummer 5"/>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17501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744631F-0344-4E29-8258-698CC9216EE5}" type="datetime1">
              <a:rPr lang="nl-NL" smtClean="0"/>
              <a:t>21-11-2023</a:t>
            </a:fld>
            <a:endParaRPr lang="nl-NL"/>
          </a:p>
        </p:txBody>
      </p:sp>
      <p:sp>
        <p:nvSpPr>
          <p:cNvPr id="5" name="Tijdelijke aanduiding voor voettekst 4"/>
          <p:cNvSpPr>
            <a:spLocks noGrp="1"/>
          </p:cNvSpPr>
          <p:nvPr>
            <p:ph type="ftr" sz="quarter" idx="11"/>
          </p:nvPr>
        </p:nvSpPr>
        <p:spPr/>
        <p:txBody>
          <a:bodyPr/>
          <a:lstStyle/>
          <a:p>
            <a:r>
              <a:rPr lang="nl-NL"/>
              <a:t>Dakpannen informatie avond 23nov2023</a:t>
            </a:r>
          </a:p>
        </p:txBody>
      </p:sp>
      <p:sp>
        <p:nvSpPr>
          <p:cNvPr id="6" name="Tijdelijke aanduiding voor dianummer 5"/>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177166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83669C7-CC89-4FB2-B66A-6633B3D79BEE}" type="datetime1">
              <a:rPr lang="nl-NL" smtClean="0"/>
              <a:t>21-11-2023</a:t>
            </a:fld>
            <a:endParaRPr lang="nl-NL"/>
          </a:p>
        </p:txBody>
      </p:sp>
      <p:sp>
        <p:nvSpPr>
          <p:cNvPr id="5" name="Tijdelijke aanduiding voor voettekst 4"/>
          <p:cNvSpPr>
            <a:spLocks noGrp="1"/>
          </p:cNvSpPr>
          <p:nvPr>
            <p:ph type="ftr" sz="quarter" idx="11"/>
          </p:nvPr>
        </p:nvSpPr>
        <p:spPr/>
        <p:txBody>
          <a:bodyPr/>
          <a:lstStyle/>
          <a:p>
            <a:r>
              <a:rPr lang="nl-NL"/>
              <a:t>Dakpannen informatie avond 23nov2023</a:t>
            </a:r>
          </a:p>
        </p:txBody>
      </p:sp>
      <p:sp>
        <p:nvSpPr>
          <p:cNvPr id="6" name="Tijdelijke aanduiding voor dianummer 5"/>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87654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A6AE22D-A9F6-4DB9-81E5-790BB2157AA1}" type="datetime1">
              <a:rPr lang="nl-NL" smtClean="0"/>
              <a:t>21-11-2023</a:t>
            </a:fld>
            <a:endParaRPr lang="nl-NL"/>
          </a:p>
        </p:txBody>
      </p:sp>
      <p:sp>
        <p:nvSpPr>
          <p:cNvPr id="6" name="Tijdelijke aanduiding voor voettekst 5"/>
          <p:cNvSpPr>
            <a:spLocks noGrp="1"/>
          </p:cNvSpPr>
          <p:nvPr>
            <p:ph type="ftr" sz="quarter" idx="11"/>
          </p:nvPr>
        </p:nvSpPr>
        <p:spPr/>
        <p:txBody>
          <a:bodyPr/>
          <a:lstStyle/>
          <a:p>
            <a:r>
              <a:rPr lang="nl-NL"/>
              <a:t>Dakpannen informatie avond 23nov2023</a:t>
            </a:r>
          </a:p>
        </p:txBody>
      </p:sp>
      <p:sp>
        <p:nvSpPr>
          <p:cNvPr id="7" name="Tijdelijke aanduiding voor dianummer 6"/>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3395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E98AA3D-EB6A-44FE-8465-CF5542F90A5C}" type="datetime1">
              <a:rPr lang="nl-NL" smtClean="0"/>
              <a:t>21-11-2023</a:t>
            </a:fld>
            <a:endParaRPr lang="nl-NL"/>
          </a:p>
        </p:txBody>
      </p:sp>
      <p:sp>
        <p:nvSpPr>
          <p:cNvPr id="8" name="Tijdelijke aanduiding voor voettekst 7"/>
          <p:cNvSpPr>
            <a:spLocks noGrp="1"/>
          </p:cNvSpPr>
          <p:nvPr>
            <p:ph type="ftr" sz="quarter" idx="11"/>
          </p:nvPr>
        </p:nvSpPr>
        <p:spPr/>
        <p:txBody>
          <a:bodyPr/>
          <a:lstStyle/>
          <a:p>
            <a:r>
              <a:rPr lang="nl-NL"/>
              <a:t>Dakpannen informatie avond 23nov2023</a:t>
            </a:r>
          </a:p>
        </p:txBody>
      </p:sp>
      <p:sp>
        <p:nvSpPr>
          <p:cNvPr id="9" name="Tijdelijke aanduiding voor dianummer 8"/>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227697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DF1C914-4ADD-4E51-82E3-575AE9E7D802}" type="datetime1">
              <a:rPr lang="nl-NL" smtClean="0"/>
              <a:t>21-11-2023</a:t>
            </a:fld>
            <a:endParaRPr lang="nl-NL"/>
          </a:p>
        </p:txBody>
      </p:sp>
      <p:sp>
        <p:nvSpPr>
          <p:cNvPr id="4" name="Tijdelijke aanduiding voor voettekst 3"/>
          <p:cNvSpPr>
            <a:spLocks noGrp="1"/>
          </p:cNvSpPr>
          <p:nvPr>
            <p:ph type="ftr" sz="quarter" idx="11"/>
          </p:nvPr>
        </p:nvSpPr>
        <p:spPr/>
        <p:txBody>
          <a:bodyPr/>
          <a:lstStyle/>
          <a:p>
            <a:r>
              <a:rPr lang="nl-NL"/>
              <a:t>Dakpannen informatie avond 23nov2023</a:t>
            </a:r>
          </a:p>
        </p:txBody>
      </p:sp>
      <p:sp>
        <p:nvSpPr>
          <p:cNvPr id="5" name="Tijdelijke aanduiding voor dianummer 4"/>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135603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BE70738-8BA1-4A3E-B1BC-E136A6EF64F0}" type="datetime1">
              <a:rPr lang="nl-NL" smtClean="0"/>
              <a:t>21-11-2023</a:t>
            </a:fld>
            <a:endParaRPr lang="nl-NL"/>
          </a:p>
        </p:txBody>
      </p:sp>
      <p:sp>
        <p:nvSpPr>
          <p:cNvPr id="3" name="Tijdelijke aanduiding voor voettekst 2"/>
          <p:cNvSpPr>
            <a:spLocks noGrp="1"/>
          </p:cNvSpPr>
          <p:nvPr>
            <p:ph type="ftr" sz="quarter" idx="11"/>
          </p:nvPr>
        </p:nvSpPr>
        <p:spPr/>
        <p:txBody>
          <a:bodyPr/>
          <a:lstStyle/>
          <a:p>
            <a:r>
              <a:rPr lang="nl-NL"/>
              <a:t>Dakpannen informatie avond 23nov2023</a:t>
            </a:r>
          </a:p>
        </p:txBody>
      </p:sp>
      <p:sp>
        <p:nvSpPr>
          <p:cNvPr id="4" name="Tijdelijke aanduiding voor dianummer 3"/>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221662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E248299-3BB0-44B8-B367-B74116BAFF08}" type="datetime1">
              <a:rPr lang="nl-NL" smtClean="0"/>
              <a:t>21-11-2023</a:t>
            </a:fld>
            <a:endParaRPr lang="nl-NL"/>
          </a:p>
        </p:txBody>
      </p:sp>
      <p:sp>
        <p:nvSpPr>
          <p:cNvPr id="6" name="Tijdelijke aanduiding voor voettekst 5"/>
          <p:cNvSpPr>
            <a:spLocks noGrp="1"/>
          </p:cNvSpPr>
          <p:nvPr>
            <p:ph type="ftr" sz="quarter" idx="11"/>
          </p:nvPr>
        </p:nvSpPr>
        <p:spPr/>
        <p:txBody>
          <a:bodyPr/>
          <a:lstStyle/>
          <a:p>
            <a:r>
              <a:rPr lang="nl-NL"/>
              <a:t>Dakpannen informatie avond 23nov2023</a:t>
            </a:r>
          </a:p>
        </p:txBody>
      </p:sp>
      <p:sp>
        <p:nvSpPr>
          <p:cNvPr id="7" name="Tijdelijke aanduiding voor dianummer 6"/>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70827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36E940F-5A25-4A92-ACCD-57C909942721}" type="datetime1">
              <a:rPr lang="nl-NL" smtClean="0"/>
              <a:t>21-11-2023</a:t>
            </a:fld>
            <a:endParaRPr lang="nl-NL"/>
          </a:p>
        </p:txBody>
      </p:sp>
      <p:sp>
        <p:nvSpPr>
          <p:cNvPr id="6" name="Tijdelijke aanduiding voor voettekst 5"/>
          <p:cNvSpPr>
            <a:spLocks noGrp="1"/>
          </p:cNvSpPr>
          <p:nvPr>
            <p:ph type="ftr" sz="quarter" idx="11"/>
          </p:nvPr>
        </p:nvSpPr>
        <p:spPr/>
        <p:txBody>
          <a:bodyPr/>
          <a:lstStyle/>
          <a:p>
            <a:r>
              <a:rPr lang="nl-NL"/>
              <a:t>Dakpannen informatie avond 23nov2023</a:t>
            </a:r>
          </a:p>
        </p:txBody>
      </p:sp>
      <p:sp>
        <p:nvSpPr>
          <p:cNvPr id="7" name="Tijdelijke aanduiding voor dianummer 6"/>
          <p:cNvSpPr>
            <a:spLocks noGrp="1"/>
          </p:cNvSpPr>
          <p:nvPr>
            <p:ph type="sldNum" sz="quarter" idx="12"/>
          </p:nvPr>
        </p:nvSpPr>
        <p:spPr/>
        <p:txBody>
          <a:bodyPr/>
          <a:lstStyle/>
          <a:p>
            <a:fld id="{A086CE39-A2B6-4AF9-ABB9-394FFD6CEB69}" type="slidenum">
              <a:rPr lang="nl-NL" smtClean="0"/>
              <a:t>‹nr.›</a:t>
            </a:fld>
            <a:endParaRPr lang="nl-NL"/>
          </a:p>
        </p:txBody>
      </p:sp>
    </p:spTree>
    <p:extLst>
      <p:ext uri="{BB962C8B-B14F-4D97-AF65-F5344CB8AC3E}">
        <p14:creationId xmlns:p14="http://schemas.microsoft.com/office/powerpoint/2010/main" val="205597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08011-75F7-46D9-AEAF-FC24DD911123}" type="datetime1">
              <a:rPr lang="nl-NL" smtClean="0"/>
              <a:t>21-11-2023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Dakpannen informatie avond 23nov2023</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6CE39-A2B6-4AF9-ABB9-394FFD6CEB69}" type="slidenum">
              <a:rPr lang="nl-NL" smtClean="0"/>
              <a:t>‹nr.›</a:t>
            </a:fld>
            <a:endParaRPr lang="nl-NL"/>
          </a:p>
        </p:txBody>
      </p:sp>
    </p:spTree>
    <p:extLst>
      <p:ext uri="{BB962C8B-B14F-4D97-AF65-F5344CB8AC3E}">
        <p14:creationId xmlns:p14="http://schemas.microsoft.com/office/powerpoint/2010/main" val="2892210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ebouwschilnederland.nl/" TargetMode="External"/><Relationship Id="rId2" Type="http://schemas.openxmlformats.org/officeDocument/2006/relationships/hyperlink" Target="http://www.kiwabda.nl/" TargetMode="External"/><Relationship Id="rId1" Type="http://schemas.openxmlformats.org/officeDocument/2006/relationships/slideLayout" Target="../slideLayouts/slideLayout7.xml"/><Relationship Id="rId4" Type="http://schemas.openxmlformats.org/officeDocument/2006/relationships/hyperlink" Target="http://www.dakmeester.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F1F90C7-CF24-A4CE-B320-ECF026BFF180}"/>
              </a:ext>
            </a:extLst>
          </p:cNvPr>
          <p:cNvSpPr>
            <a:spLocks noGrp="1"/>
          </p:cNvSpPr>
          <p:nvPr>
            <p:ph type="ctrTitle"/>
          </p:nvPr>
        </p:nvSpPr>
        <p:spPr/>
        <p:txBody>
          <a:bodyPr/>
          <a:lstStyle/>
          <a:p>
            <a:r>
              <a:rPr lang="nl-NL" dirty="0"/>
              <a:t>Welkom op de informatieavond</a:t>
            </a:r>
          </a:p>
        </p:txBody>
      </p:sp>
      <p:sp>
        <p:nvSpPr>
          <p:cNvPr id="3" name="Ondertitel 2">
            <a:extLst>
              <a:ext uri="{FF2B5EF4-FFF2-40B4-BE49-F238E27FC236}">
                <a16:creationId xmlns:a16="http://schemas.microsoft.com/office/drawing/2014/main" xmlns="" id="{4C075F2E-044F-2EA2-86C3-D04BBF6D7803}"/>
              </a:ext>
            </a:extLst>
          </p:cNvPr>
          <p:cNvSpPr>
            <a:spLocks noGrp="1"/>
          </p:cNvSpPr>
          <p:nvPr>
            <p:ph type="subTitle" idx="1"/>
          </p:nvPr>
        </p:nvSpPr>
        <p:spPr/>
        <p:txBody>
          <a:bodyPr/>
          <a:lstStyle/>
          <a:p>
            <a:r>
              <a:rPr lang="nl-NL"/>
              <a:t>Verkenning kwaliteit dakpannen</a:t>
            </a:r>
            <a:endParaRPr lang="nl-NL" dirty="0"/>
          </a:p>
          <a:p>
            <a:r>
              <a:rPr lang="nl-NL" dirty="0"/>
              <a:t>Wijk Albertshoven</a:t>
            </a:r>
          </a:p>
        </p:txBody>
      </p:sp>
      <p:sp>
        <p:nvSpPr>
          <p:cNvPr id="4" name="Tijdelijke aanduiding voor voettekst 3">
            <a:extLst>
              <a:ext uri="{FF2B5EF4-FFF2-40B4-BE49-F238E27FC236}">
                <a16:creationId xmlns:a16="http://schemas.microsoft.com/office/drawing/2014/main" xmlns="" id="{9BB02731-DB76-7545-ED05-0E3CD878F723}"/>
              </a:ext>
            </a:extLst>
          </p:cNvPr>
          <p:cNvSpPr>
            <a:spLocks noGrp="1"/>
          </p:cNvSpPr>
          <p:nvPr>
            <p:ph type="ftr" sz="quarter" idx="11"/>
          </p:nvPr>
        </p:nvSpPr>
        <p:spPr/>
        <p:txBody>
          <a:bodyPr/>
          <a:lstStyle/>
          <a:p>
            <a:r>
              <a:rPr lang="nl-NL"/>
              <a:t>Dakpannen informatie avond 23nov2023</a:t>
            </a:r>
          </a:p>
        </p:txBody>
      </p:sp>
      <p:sp>
        <p:nvSpPr>
          <p:cNvPr id="5" name="Tijdelijke aanduiding voor dianummer 4">
            <a:extLst>
              <a:ext uri="{FF2B5EF4-FFF2-40B4-BE49-F238E27FC236}">
                <a16:creationId xmlns:a16="http://schemas.microsoft.com/office/drawing/2014/main" xmlns="" id="{01CEB5C5-CBB0-30E1-878A-4A35CCA76171}"/>
              </a:ext>
            </a:extLst>
          </p:cNvPr>
          <p:cNvSpPr>
            <a:spLocks noGrp="1"/>
          </p:cNvSpPr>
          <p:nvPr>
            <p:ph type="sldNum" sz="quarter" idx="12"/>
          </p:nvPr>
        </p:nvSpPr>
        <p:spPr/>
        <p:txBody>
          <a:bodyPr/>
          <a:lstStyle/>
          <a:p>
            <a:fld id="{A086CE39-A2B6-4AF9-ABB9-394FFD6CEB69}" type="slidenum">
              <a:rPr lang="nl-NL" smtClean="0"/>
              <a:t>1</a:t>
            </a:fld>
            <a:endParaRPr lang="nl-NL"/>
          </a:p>
        </p:txBody>
      </p:sp>
    </p:spTree>
    <p:extLst>
      <p:ext uri="{BB962C8B-B14F-4D97-AF65-F5344CB8AC3E}">
        <p14:creationId xmlns:p14="http://schemas.microsoft.com/office/powerpoint/2010/main" val="60253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10</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1155785" y="1340768"/>
            <a:ext cx="6496522" cy="369332"/>
          </a:xfrm>
          <a:prstGeom prst="rect">
            <a:avLst/>
          </a:prstGeom>
          <a:noFill/>
        </p:spPr>
        <p:txBody>
          <a:bodyPr wrap="none" rtlCol="0">
            <a:spAutoFit/>
          </a:bodyPr>
          <a:lstStyle/>
          <a:p>
            <a:r>
              <a:rPr lang="nl-NL" b="1" dirty="0"/>
              <a:t>3. (*) Ervaring Huib, hoek Nesciohove / van Oudshoornhove 38 (1)</a:t>
            </a:r>
          </a:p>
        </p:txBody>
      </p:sp>
      <p:sp>
        <p:nvSpPr>
          <p:cNvPr id="7" name="Tekstvak 6"/>
          <p:cNvSpPr txBox="1"/>
          <p:nvPr/>
        </p:nvSpPr>
        <p:spPr>
          <a:xfrm>
            <a:off x="899592" y="2100912"/>
            <a:ext cx="7934288" cy="3416320"/>
          </a:xfrm>
          <a:prstGeom prst="rect">
            <a:avLst/>
          </a:prstGeom>
          <a:noFill/>
        </p:spPr>
        <p:txBody>
          <a:bodyPr wrap="none" rtlCol="0">
            <a:spAutoFit/>
          </a:bodyPr>
          <a:lstStyle/>
          <a:p>
            <a:pPr marL="342900" indent="-342900">
              <a:buAutoNum type="alphaUcPeriod"/>
            </a:pPr>
            <a:r>
              <a:rPr lang="nl-NL" dirty="0"/>
              <a:t>Bezig met verbeteringen huis.  </a:t>
            </a:r>
            <a:r>
              <a:rPr lang="nl-NL" dirty="0" smtClean="0"/>
              <a:t>Lekkage: problemen </a:t>
            </a:r>
            <a:r>
              <a:rPr lang="nl-NL" dirty="0"/>
              <a:t>nokvorst.</a:t>
            </a:r>
          </a:p>
          <a:p>
            <a:pPr marL="342900" indent="-342900">
              <a:buAutoNum type="alphaUcPeriod"/>
            </a:pPr>
            <a:endParaRPr lang="nl-NL" dirty="0"/>
          </a:p>
          <a:p>
            <a:pPr marL="342900" indent="-342900">
              <a:buAutoNum type="alphaUcPeriod"/>
            </a:pPr>
            <a:r>
              <a:rPr lang="nl-NL" dirty="0"/>
              <a:t>De-installeren en later her-installeren zonnepanelen. Gedoe.</a:t>
            </a:r>
          </a:p>
          <a:p>
            <a:pPr marL="342900" indent="-342900">
              <a:buAutoNum type="alphaUcPeriod"/>
            </a:pPr>
            <a:endParaRPr lang="nl-NL" dirty="0"/>
          </a:p>
          <a:p>
            <a:pPr marL="342900" indent="-342900">
              <a:buAutoNum type="alphaUcPeriod"/>
            </a:pPr>
            <a:r>
              <a:rPr lang="nl-NL" dirty="0"/>
              <a:t>Via internet gezocht naar dakdekker bedrijven.</a:t>
            </a:r>
          </a:p>
          <a:p>
            <a:pPr marL="342900" indent="-342900">
              <a:buAutoNum type="alphaUcPeriod"/>
            </a:pPr>
            <a:endParaRPr lang="nl-NL" dirty="0"/>
          </a:p>
          <a:p>
            <a:pPr marL="342900" indent="-342900">
              <a:buAutoNum type="alphaUcPeriod"/>
            </a:pPr>
            <a:r>
              <a:rPr lang="nl-NL" dirty="0"/>
              <a:t>Offertes </a:t>
            </a:r>
            <a:r>
              <a:rPr lang="nl-NL" dirty="0" smtClean="0"/>
              <a:t>aangevraagd:</a:t>
            </a:r>
            <a:endParaRPr lang="nl-NL" dirty="0"/>
          </a:p>
          <a:p>
            <a:pPr marL="742950" lvl="1" indent="-285750">
              <a:buFontTx/>
              <a:buChar char="-"/>
            </a:pPr>
            <a:r>
              <a:rPr lang="nl-NL" dirty="0"/>
              <a:t>Geen reacties.</a:t>
            </a:r>
          </a:p>
          <a:p>
            <a:pPr marL="742950" lvl="1" indent="-285750">
              <a:buFontTx/>
              <a:buChar char="-"/>
            </a:pPr>
            <a:r>
              <a:rPr lang="nl-NL" dirty="0"/>
              <a:t>Wel reacties, bezoek aan huis. Hoop blabla en wat nog meer kan.</a:t>
            </a:r>
          </a:p>
          <a:p>
            <a:pPr marL="742950" lvl="1" indent="-285750">
              <a:buFontTx/>
              <a:buChar char="-"/>
            </a:pPr>
            <a:r>
              <a:rPr lang="nl-NL" dirty="0"/>
              <a:t>Uiteindelijk gekozen voor “Ons </a:t>
            </a:r>
            <a:r>
              <a:rPr lang="nl-NL" dirty="0" err="1"/>
              <a:t>Dakonderhoud</a:t>
            </a:r>
            <a:r>
              <a:rPr lang="nl-NL" dirty="0"/>
              <a:t>” uit Brabant. Vriendelijke en </a:t>
            </a:r>
          </a:p>
          <a:p>
            <a:pPr lvl="2"/>
            <a:r>
              <a:rPr lang="nl-NL" dirty="0"/>
              <a:t>rustige man, Commercieel. Ander bedrijf voert werkzaamheden uit.</a:t>
            </a:r>
          </a:p>
          <a:p>
            <a:pPr marL="742950" lvl="1" indent="-285750">
              <a:buFont typeface="Calibri" panose="020F0502020204030204" pitchFamily="34" charset="0"/>
              <a:buChar char="-"/>
            </a:pPr>
            <a:r>
              <a:rPr lang="nl-NL" dirty="0"/>
              <a:t> Bij problemen uitvoerend bedrijf aanspreken</a:t>
            </a:r>
          </a:p>
        </p:txBody>
      </p:sp>
    </p:spTree>
    <p:extLst>
      <p:ext uri="{BB962C8B-B14F-4D97-AF65-F5344CB8AC3E}">
        <p14:creationId xmlns:p14="http://schemas.microsoft.com/office/powerpoint/2010/main" val="994011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11</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1155785" y="1340768"/>
            <a:ext cx="6496522" cy="369332"/>
          </a:xfrm>
          <a:prstGeom prst="rect">
            <a:avLst/>
          </a:prstGeom>
          <a:noFill/>
        </p:spPr>
        <p:txBody>
          <a:bodyPr wrap="none" rtlCol="0">
            <a:spAutoFit/>
          </a:bodyPr>
          <a:lstStyle/>
          <a:p>
            <a:r>
              <a:rPr lang="nl-NL" b="1" dirty="0"/>
              <a:t>3. (*) Ervaring Huib, hoek Nesciohove / van Oudshoornhove 38 (2)</a:t>
            </a:r>
          </a:p>
        </p:txBody>
      </p:sp>
      <p:sp>
        <p:nvSpPr>
          <p:cNvPr id="7" name="Tekstvak 6"/>
          <p:cNvSpPr txBox="1"/>
          <p:nvPr/>
        </p:nvSpPr>
        <p:spPr>
          <a:xfrm>
            <a:off x="827584" y="2100912"/>
            <a:ext cx="8157361" cy="4524315"/>
          </a:xfrm>
          <a:prstGeom prst="rect">
            <a:avLst/>
          </a:prstGeom>
          <a:noFill/>
        </p:spPr>
        <p:txBody>
          <a:bodyPr wrap="none" rtlCol="0">
            <a:spAutoFit/>
          </a:bodyPr>
          <a:lstStyle/>
          <a:p>
            <a:pPr marL="342900" indent="-342900">
              <a:buFont typeface="+mj-lt"/>
              <a:buAutoNum type="alphaUcPeriod" startAt="5"/>
            </a:pPr>
            <a:r>
              <a:rPr lang="nl-NL" dirty="0"/>
              <a:t>Uitvoering:</a:t>
            </a:r>
          </a:p>
          <a:p>
            <a:pPr marL="742950" lvl="1" indent="-285750">
              <a:buFontTx/>
              <a:buChar char="-"/>
            </a:pPr>
            <a:r>
              <a:rPr lang="nl-NL" dirty="0"/>
              <a:t>Nieuwe dakpannen leggen goed verlopen.  Merk Monier.</a:t>
            </a:r>
          </a:p>
          <a:p>
            <a:pPr marL="742950" lvl="1" indent="-285750">
              <a:buFontTx/>
              <a:buChar char="-"/>
            </a:pPr>
            <a:r>
              <a:rPr lang="nl-NL" dirty="0"/>
              <a:t>Geen herstel werkzaamheden aan dakplaten, latten e.d.</a:t>
            </a:r>
          </a:p>
          <a:p>
            <a:pPr marL="742950" lvl="1" indent="-285750">
              <a:buFontTx/>
              <a:buChar char="-"/>
            </a:pPr>
            <a:r>
              <a:rPr lang="nl-NL" dirty="0"/>
              <a:t>Niet gekozen voor dakisolatie buiten.</a:t>
            </a:r>
          </a:p>
          <a:p>
            <a:pPr marL="742950" lvl="1" indent="-285750">
              <a:buFontTx/>
              <a:buChar char="-"/>
            </a:pPr>
            <a:r>
              <a:rPr lang="nl-NL" dirty="0"/>
              <a:t>Niet tevreden over vernieuwen/aanpassen </a:t>
            </a:r>
            <a:r>
              <a:rPr lang="nl-NL" dirty="0" err="1"/>
              <a:t>boeidelen</a:t>
            </a:r>
            <a:r>
              <a:rPr lang="nl-NL" dirty="0"/>
              <a:t>. Aan voorkant niet</a:t>
            </a:r>
          </a:p>
          <a:p>
            <a:pPr lvl="2"/>
            <a:r>
              <a:rPr lang="nl-NL" dirty="0"/>
              <a:t>uitgevoerd en aan zijkant </a:t>
            </a:r>
            <a:r>
              <a:rPr lang="nl-NL" dirty="0" err="1"/>
              <a:t>trespa</a:t>
            </a:r>
            <a:r>
              <a:rPr lang="nl-NL" dirty="0"/>
              <a:t> plaat vastgezet op oude slechte </a:t>
            </a:r>
            <a:r>
              <a:rPr lang="nl-NL" dirty="0" err="1"/>
              <a:t>boeidelen</a:t>
            </a:r>
            <a:r>
              <a:rPr lang="nl-NL" dirty="0"/>
              <a:t>.</a:t>
            </a:r>
          </a:p>
          <a:p>
            <a:pPr marL="342900" indent="-342900">
              <a:buFont typeface="+mj-lt"/>
              <a:buAutoNum type="alphaUcPeriod" startAt="6"/>
            </a:pPr>
            <a:r>
              <a:rPr lang="nl-NL" dirty="0"/>
              <a:t>Cultuurverschillen:</a:t>
            </a:r>
          </a:p>
          <a:p>
            <a:pPr lvl="1"/>
            <a:r>
              <a:rPr lang="nl-NL" dirty="0"/>
              <a:t>Brabanders versus de wereld boven de Moerdijkbrug.</a:t>
            </a:r>
          </a:p>
          <a:p>
            <a:pPr marL="342900" indent="-342900">
              <a:buFont typeface="+mj-lt"/>
              <a:buAutoNum type="alphaUcPeriod" startAt="7"/>
            </a:pPr>
            <a:endParaRPr lang="nl-NL" dirty="0"/>
          </a:p>
          <a:p>
            <a:pPr marL="342900" indent="-342900">
              <a:buFont typeface="+mj-lt"/>
              <a:buAutoNum type="alphaUcPeriod" startAt="7"/>
            </a:pPr>
            <a:r>
              <a:rPr lang="nl-NL" dirty="0"/>
              <a:t>Advies: verifieer Kamer van Koophandel nr.  Hoe hoger, hoe jonger het bedrijf</a:t>
            </a:r>
            <a:r>
              <a:rPr lang="nl-NL" dirty="0" smtClean="0"/>
              <a:t>.</a:t>
            </a:r>
          </a:p>
          <a:p>
            <a:pPr lvl="1"/>
            <a:r>
              <a:rPr lang="nl-NL" dirty="0" smtClean="0"/>
              <a:t>En verdiep je in het bedrijf (organisatie, betrouwbaarheid en kwaliteit).</a:t>
            </a:r>
            <a:endParaRPr lang="nl-NL" dirty="0"/>
          </a:p>
          <a:p>
            <a:pPr lvl="1"/>
            <a:endParaRPr lang="nl-NL" dirty="0"/>
          </a:p>
          <a:p>
            <a:r>
              <a:rPr lang="nl-NL" dirty="0"/>
              <a:t>Op zich is het leggen van de dakpannen goed verlopen. Alles overziend achteraf,</a:t>
            </a:r>
          </a:p>
          <a:p>
            <a:r>
              <a:rPr lang="nl-NL" dirty="0"/>
              <a:t>wellicht niet gekozen voor “Ons </a:t>
            </a:r>
            <a:r>
              <a:rPr lang="nl-NL" dirty="0" err="1"/>
              <a:t>Dakonderhoud</a:t>
            </a:r>
            <a:r>
              <a:rPr lang="nl-NL" dirty="0"/>
              <a:t>”.</a:t>
            </a:r>
          </a:p>
          <a:p>
            <a:pPr marL="742950" lvl="1" indent="-285750">
              <a:buFontTx/>
              <a:buChar char="-"/>
            </a:pPr>
            <a:endParaRPr lang="nl-NL" dirty="0"/>
          </a:p>
          <a:p>
            <a:endParaRPr lang="nl-NL" dirty="0"/>
          </a:p>
        </p:txBody>
      </p:sp>
    </p:spTree>
    <p:extLst>
      <p:ext uri="{BB962C8B-B14F-4D97-AF65-F5344CB8AC3E}">
        <p14:creationId xmlns:p14="http://schemas.microsoft.com/office/powerpoint/2010/main" val="2850499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12</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2155855" y="1340768"/>
            <a:ext cx="4772460" cy="369332"/>
          </a:xfrm>
          <a:prstGeom prst="rect">
            <a:avLst/>
          </a:prstGeom>
          <a:noFill/>
        </p:spPr>
        <p:txBody>
          <a:bodyPr wrap="none" rtlCol="0">
            <a:spAutoFit/>
          </a:bodyPr>
          <a:lstStyle/>
          <a:p>
            <a:r>
              <a:rPr lang="nl-NL" b="1" dirty="0"/>
              <a:t>4. (*) Ervaring Bart Mulder, </a:t>
            </a:r>
            <a:r>
              <a:rPr lang="nl-NL" b="1" dirty="0" err="1"/>
              <a:t>Roelantshove</a:t>
            </a:r>
            <a:r>
              <a:rPr lang="nl-NL" b="1" dirty="0"/>
              <a:t> 11 (1)</a:t>
            </a:r>
          </a:p>
        </p:txBody>
      </p:sp>
      <p:sp>
        <p:nvSpPr>
          <p:cNvPr id="7" name="Tekstvak 6"/>
          <p:cNvSpPr txBox="1"/>
          <p:nvPr/>
        </p:nvSpPr>
        <p:spPr>
          <a:xfrm>
            <a:off x="827584" y="2100912"/>
            <a:ext cx="7832914" cy="4247317"/>
          </a:xfrm>
          <a:prstGeom prst="rect">
            <a:avLst/>
          </a:prstGeom>
          <a:noFill/>
        </p:spPr>
        <p:txBody>
          <a:bodyPr wrap="none" rtlCol="0">
            <a:spAutoFit/>
          </a:bodyPr>
          <a:lstStyle/>
          <a:p>
            <a:pPr marL="342900" indent="-342900">
              <a:buAutoNum type="alphaUcPeriod"/>
            </a:pPr>
            <a:r>
              <a:rPr lang="nl-NL" dirty="0"/>
              <a:t>Nieuwe dakpannen laten leggen samen met de buurman, </a:t>
            </a:r>
            <a:r>
              <a:rPr lang="nl-NL" dirty="0" err="1"/>
              <a:t>Roelantshove</a:t>
            </a:r>
            <a:r>
              <a:rPr lang="nl-NL" dirty="0"/>
              <a:t> 9</a:t>
            </a:r>
          </a:p>
          <a:p>
            <a:pPr lvl="1"/>
            <a:r>
              <a:rPr lang="nl-NL" dirty="0"/>
              <a:t>Merk </a:t>
            </a:r>
            <a:r>
              <a:rPr lang="nl-NL" dirty="0" err="1"/>
              <a:t>Nelskamp</a:t>
            </a:r>
            <a:r>
              <a:rPr lang="nl-NL" dirty="0"/>
              <a:t>, Monier tijdelijk niet leverbaar. Gekozen voor bedrijf dat</a:t>
            </a:r>
          </a:p>
          <a:p>
            <a:pPr lvl="1"/>
            <a:r>
              <a:rPr lang="nl-NL" dirty="0"/>
              <a:t>bij Huib het werk heeft uitgevoerd.</a:t>
            </a:r>
          </a:p>
          <a:p>
            <a:pPr marL="342900" indent="-342900">
              <a:buAutoNum type="alphaUcPeriod"/>
            </a:pPr>
            <a:endParaRPr lang="nl-NL" dirty="0"/>
          </a:p>
          <a:p>
            <a:pPr marL="342900" indent="-342900">
              <a:buAutoNum type="alphaUcPeriod"/>
            </a:pPr>
            <a:r>
              <a:rPr lang="nl-NL" dirty="0"/>
              <a:t>Kleine korting op beide opdrachten. Kosten circa €11.000 ieder. Korting in </a:t>
            </a:r>
          </a:p>
          <a:p>
            <a:pPr lvl="1"/>
            <a:r>
              <a:rPr lang="nl-NL" dirty="0"/>
              <a:t>overheadkosten zoals gebruik containers en afvoer dakpannen.</a:t>
            </a:r>
          </a:p>
          <a:p>
            <a:pPr marL="342900" indent="-342900">
              <a:buAutoNum type="alphaUcPeriod"/>
            </a:pPr>
            <a:endParaRPr lang="nl-NL" dirty="0"/>
          </a:p>
          <a:p>
            <a:pPr marL="342900" indent="-342900">
              <a:buAutoNum type="alphaUcPeriod"/>
            </a:pPr>
            <a:r>
              <a:rPr lang="nl-NL" dirty="0"/>
              <a:t>Dakpannen leggen volgens bouwbesluit 2012 (verplicht), verankeren met </a:t>
            </a:r>
          </a:p>
          <a:p>
            <a:pPr lvl="1"/>
            <a:r>
              <a:rPr lang="nl-NL" dirty="0" err="1"/>
              <a:t>panhaakjes</a:t>
            </a:r>
            <a:r>
              <a:rPr lang="nl-NL" dirty="0"/>
              <a:t> per set van 2 dakpannen .</a:t>
            </a:r>
          </a:p>
          <a:p>
            <a:pPr marL="342900" indent="-342900">
              <a:buAutoNum type="alphaUcPeriod"/>
            </a:pPr>
            <a:endParaRPr lang="nl-NL" dirty="0"/>
          </a:p>
          <a:p>
            <a:pPr marL="342900" indent="-342900">
              <a:buAutoNum type="alphaUcPeriod"/>
            </a:pPr>
            <a:r>
              <a:rPr lang="nl-NL" dirty="0"/>
              <a:t>Extra werkzaamheden: vogelwering geplaatst, nieuwe ventilatiekanalen en </a:t>
            </a:r>
          </a:p>
          <a:p>
            <a:pPr lvl="1"/>
            <a:r>
              <a:rPr lang="nl-NL" dirty="0"/>
              <a:t>CV pijpen geplaatst (let op aanvoer-/uitvoer aansluitingen in huis), </a:t>
            </a:r>
          </a:p>
          <a:p>
            <a:pPr lvl="1"/>
            <a:r>
              <a:rPr lang="nl-NL" dirty="0"/>
              <a:t>loodslabben vernieuwd</a:t>
            </a:r>
          </a:p>
          <a:p>
            <a:pPr lvl="1"/>
            <a:endParaRPr lang="nl-NL" dirty="0"/>
          </a:p>
          <a:p>
            <a:pPr marL="342900" indent="-342900">
              <a:buAutoNum type="alphaUcPeriod"/>
            </a:pPr>
            <a:r>
              <a:rPr lang="nl-NL" dirty="0"/>
              <a:t>Offerte goed lezen. Komen onvolkomenheden in voor, bijv. maten of aantallen.</a:t>
            </a:r>
          </a:p>
        </p:txBody>
      </p:sp>
    </p:spTree>
    <p:extLst>
      <p:ext uri="{BB962C8B-B14F-4D97-AF65-F5344CB8AC3E}">
        <p14:creationId xmlns:p14="http://schemas.microsoft.com/office/powerpoint/2010/main" val="1218015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13</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2155855" y="1340768"/>
            <a:ext cx="4719562" cy="369332"/>
          </a:xfrm>
          <a:prstGeom prst="rect">
            <a:avLst/>
          </a:prstGeom>
          <a:noFill/>
        </p:spPr>
        <p:txBody>
          <a:bodyPr wrap="none" rtlCol="0">
            <a:spAutoFit/>
          </a:bodyPr>
          <a:lstStyle/>
          <a:p>
            <a:r>
              <a:rPr lang="nl-NL" b="1" dirty="0"/>
              <a:t>4. (*) Ervaring Bart Mulder, </a:t>
            </a:r>
            <a:r>
              <a:rPr lang="nl-NL" b="1" dirty="0" err="1"/>
              <a:t>Roelantshove</a:t>
            </a:r>
            <a:r>
              <a:rPr lang="nl-NL" b="1" dirty="0"/>
              <a:t> 11 (2)</a:t>
            </a:r>
          </a:p>
        </p:txBody>
      </p:sp>
      <p:sp>
        <p:nvSpPr>
          <p:cNvPr id="7" name="Tekstvak 6"/>
          <p:cNvSpPr txBox="1"/>
          <p:nvPr/>
        </p:nvSpPr>
        <p:spPr>
          <a:xfrm>
            <a:off x="827584" y="2100912"/>
            <a:ext cx="8087727" cy="4247317"/>
          </a:xfrm>
          <a:prstGeom prst="rect">
            <a:avLst/>
          </a:prstGeom>
          <a:noFill/>
        </p:spPr>
        <p:txBody>
          <a:bodyPr wrap="none" rtlCol="0">
            <a:spAutoFit/>
          </a:bodyPr>
          <a:lstStyle/>
          <a:p>
            <a:pPr marL="342900" indent="-342900">
              <a:buFont typeface="+mj-lt"/>
              <a:buAutoNum type="alphaUcPeriod" startAt="6"/>
            </a:pPr>
            <a:r>
              <a:rPr lang="nl-NL" dirty="0"/>
              <a:t>Het bedrijf Ons </a:t>
            </a:r>
            <a:r>
              <a:rPr lang="nl-NL" dirty="0" err="1"/>
              <a:t>Dakonderhoud</a:t>
            </a:r>
            <a:r>
              <a:rPr lang="nl-NL" dirty="0"/>
              <a:t>” gebruikt andere uitvoerders.</a:t>
            </a:r>
          </a:p>
          <a:p>
            <a:pPr marL="342900" indent="-342900">
              <a:buFont typeface="+mj-lt"/>
              <a:buAutoNum type="alphaUcPeriod" startAt="6"/>
            </a:pPr>
            <a:endParaRPr lang="nl-NL" dirty="0"/>
          </a:p>
          <a:p>
            <a:pPr marL="342900" indent="-342900">
              <a:buFont typeface="+mj-lt"/>
              <a:buAutoNum type="alphaUcPeriod" startAt="6"/>
            </a:pPr>
            <a:r>
              <a:rPr lang="nl-NL" dirty="0"/>
              <a:t>Geen dakisolatie buiten laten aanbrengen, geen herstelwerkzaamheden aan </a:t>
            </a:r>
          </a:p>
          <a:p>
            <a:pPr lvl="1"/>
            <a:r>
              <a:rPr lang="nl-NL" dirty="0"/>
              <a:t>dakplaten, latten e.d.</a:t>
            </a:r>
          </a:p>
          <a:p>
            <a:pPr marL="342900" indent="-342900">
              <a:buFont typeface="+mj-lt"/>
              <a:buAutoNum type="alphaUcPeriod" startAt="6"/>
            </a:pPr>
            <a:endParaRPr lang="nl-NL" dirty="0"/>
          </a:p>
          <a:p>
            <a:pPr marL="342900" indent="-342900">
              <a:buFont typeface="+mj-lt"/>
              <a:buAutoNum type="alphaUcPeriod" startAt="6"/>
            </a:pPr>
            <a:r>
              <a:rPr lang="nl-NL" dirty="0"/>
              <a:t>Let op: bij uitbouw extra kosten i.v.m. stijger op uitbouw.</a:t>
            </a:r>
          </a:p>
          <a:p>
            <a:pPr marL="342900" indent="-342900">
              <a:buFont typeface="+mj-lt"/>
              <a:buAutoNum type="alphaUcPeriod" startAt="6"/>
            </a:pPr>
            <a:endParaRPr lang="nl-NL" dirty="0"/>
          </a:p>
          <a:p>
            <a:pPr marL="342900" indent="-342900">
              <a:buFont typeface="+mj-lt"/>
              <a:buAutoNum type="alphaUcPeriod" startAt="6"/>
            </a:pPr>
            <a:r>
              <a:rPr lang="nl-NL" dirty="0"/>
              <a:t>Aanspreekpunt “Ons </a:t>
            </a:r>
            <a:r>
              <a:rPr lang="nl-NL" dirty="0" err="1"/>
              <a:t>Dakonderhoud</a:t>
            </a:r>
            <a:r>
              <a:rPr lang="nl-NL" dirty="0"/>
              <a:t>”, Cor Spijkers, zie verder sheet 15.</a:t>
            </a:r>
          </a:p>
          <a:p>
            <a:pPr marL="342900" indent="-342900">
              <a:buFont typeface="+mj-lt"/>
              <a:buAutoNum type="alphaUcPeriod" startAt="6"/>
            </a:pPr>
            <a:endParaRPr lang="nl-NL" dirty="0"/>
          </a:p>
          <a:p>
            <a:pPr marL="342900" indent="-342900">
              <a:buFont typeface="+mj-lt"/>
              <a:buAutoNum type="alphaUcPeriod" startAt="6"/>
            </a:pPr>
            <a:r>
              <a:rPr lang="nl-NL" dirty="0"/>
              <a:t>Bart is achteraf wel tevreden. Je weet hoe aannemers zijn. En er is altijd wel wat.</a:t>
            </a:r>
          </a:p>
          <a:p>
            <a:pPr lvl="1"/>
            <a:r>
              <a:rPr lang="nl-NL" dirty="0"/>
              <a:t>of je nu kiest voor bedrijf A of B. Follow-up was goed. Wel duidelijke afspraken</a:t>
            </a:r>
          </a:p>
          <a:p>
            <a:pPr lvl="1"/>
            <a:r>
              <a:rPr lang="nl-NL" dirty="0"/>
              <a:t>maken. Met uitvoerders zijn geen discussies mogelijk, details zelf goed in de</a:t>
            </a:r>
          </a:p>
          <a:p>
            <a:pPr lvl="1"/>
            <a:r>
              <a:rPr lang="nl-NL" dirty="0"/>
              <a:t>gaten houden.</a:t>
            </a:r>
          </a:p>
          <a:p>
            <a:pPr lvl="1"/>
            <a:endParaRPr lang="nl-NL" dirty="0"/>
          </a:p>
          <a:p>
            <a:pPr marL="342900" indent="-342900">
              <a:buFont typeface="+mj-lt"/>
              <a:buAutoNum type="alphaUcPeriod" startAt="11"/>
            </a:pPr>
            <a:r>
              <a:rPr lang="nl-NL" dirty="0"/>
              <a:t>Thans </a:t>
            </a:r>
            <a:r>
              <a:rPr lang="nl-NL" dirty="0" smtClean="0"/>
              <a:t>sprake van lekkage </a:t>
            </a:r>
            <a:r>
              <a:rPr lang="nl-NL" dirty="0"/>
              <a:t>!  Zie volgende sheet: ervaring van de buurman.</a:t>
            </a:r>
          </a:p>
        </p:txBody>
      </p:sp>
    </p:spTree>
    <p:extLst>
      <p:ext uri="{BB962C8B-B14F-4D97-AF65-F5344CB8AC3E}">
        <p14:creationId xmlns:p14="http://schemas.microsoft.com/office/powerpoint/2010/main" val="992220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14</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1898866" y="1340768"/>
            <a:ext cx="4716356" cy="369332"/>
          </a:xfrm>
          <a:prstGeom prst="rect">
            <a:avLst/>
          </a:prstGeom>
          <a:noFill/>
        </p:spPr>
        <p:txBody>
          <a:bodyPr wrap="none" rtlCol="0">
            <a:spAutoFit/>
          </a:bodyPr>
          <a:lstStyle/>
          <a:p>
            <a:r>
              <a:rPr lang="nl-NL" b="1" dirty="0"/>
              <a:t>5. (*) Ervaring Willem de Jonge, </a:t>
            </a:r>
            <a:r>
              <a:rPr lang="nl-NL" b="1" dirty="0" err="1"/>
              <a:t>Roelantshove</a:t>
            </a:r>
            <a:r>
              <a:rPr lang="nl-NL" b="1" dirty="0"/>
              <a:t> 9</a:t>
            </a:r>
          </a:p>
        </p:txBody>
      </p:sp>
      <p:sp>
        <p:nvSpPr>
          <p:cNvPr id="7" name="Tekstvak 6"/>
          <p:cNvSpPr txBox="1"/>
          <p:nvPr/>
        </p:nvSpPr>
        <p:spPr>
          <a:xfrm>
            <a:off x="827584" y="1916832"/>
            <a:ext cx="8389604" cy="4524315"/>
          </a:xfrm>
          <a:prstGeom prst="rect">
            <a:avLst/>
          </a:prstGeom>
          <a:noFill/>
        </p:spPr>
        <p:txBody>
          <a:bodyPr wrap="none" rtlCol="0">
            <a:spAutoFit/>
          </a:bodyPr>
          <a:lstStyle/>
          <a:p>
            <a:pPr marL="342900" indent="-342900">
              <a:buFont typeface="+mj-lt"/>
              <a:buAutoNum type="alphaUcPeriod"/>
            </a:pPr>
            <a:r>
              <a:rPr lang="nl-NL" dirty="0"/>
              <a:t>Ervaring gelijk aan Bart Mulder.  </a:t>
            </a:r>
            <a:r>
              <a:rPr lang="nl-NL" dirty="0" smtClean="0"/>
              <a:t>Medewerkers van “Ons </a:t>
            </a:r>
            <a:r>
              <a:rPr lang="nl-NL" dirty="0" err="1" smtClean="0"/>
              <a:t>Dakonderhoud</a:t>
            </a:r>
            <a:r>
              <a:rPr lang="nl-NL" dirty="0" smtClean="0"/>
              <a:t>” zijn </a:t>
            </a:r>
          </a:p>
          <a:p>
            <a:pPr lvl="1"/>
            <a:r>
              <a:rPr lang="nl-NL" dirty="0"/>
              <a:t>z</a:t>
            </a:r>
            <a:r>
              <a:rPr lang="nl-NL" dirty="0" smtClean="0"/>
              <a:t>zp-</a:t>
            </a:r>
            <a:r>
              <a:rPr lang="nl-NL" dirty="0" err="1" smtClean="0"/>
              <a:t>ers</a:t>
            </a:r>
            <a:r>
              <a:rPr lang="nl-NL" dirty="0" smtClean="0"/>
              <a:t>. Willem </a:t>
            </a:r>
            <a:r>
              <a:rPr lang="nl-NL" dirty="0"/>
              <a:t>vond het verstandig om dakpannen te </a:t>
            </a:r>
            <a:r>
              <a:rPr lang="nl-NL" dirty="0" smtClean="0"/>
              <a:t>laten </a:t>
            </a:r>
            <a:r>
              <a:rPr lang="nl-NL" dirty="0"/>
              <a:t>vervangen voordat </a:t>
            </a:r>
            <a:endParaRPr lang="nl-NL" dirty="0" smtClean="0"/>
          </a:p>
          <a:p>
            <a:pPr lvl="1"/>
            <a:r>
              <a:rPr lang="nl-NL" dirty="0" smtClean="0"/>
              <a:t>de </a:t>
            </a:r>
            <a:r>
              <a:rPr lang="nl-NL" dirty="0"/>
              <a:t>zonnepanelen werden gelegd.</a:t>
            </a:r>
          </a:p>
          <a:p>
            <a:pPr marL="342900" indent="-342900">
              <a:buFont typeface="+mj-lt"/>
              <a:buAutoNum type="alphaUcPeriod"/>
            </a:pPr>
            <a:endParaRPr lang="nl-NL" dirty="0"/>
          </a:p>
          <a:p>
            <a:pPr marL="342900" indent="-342900">
              <a:buFont typeface="+mj-lt"/>
              <a:buAutoNum type="alphaUcPeriod"/>
            </a:pPr>
            <a:r>
              <a:rPr lang="nl-NL" dirty="0" smtClean="0"/>
              <a:t>Nu blijkt sprake te zijn van waterlekkage. Oorzaak niet duidelijk. Slecht voeg-</a:t>
            </a:r>
          </a:p>
          <a:p>
            <a:pPr lvl="1"/>
            <a:r>
              <a:rPr lang="nl-NL" dirty="0"/>
              <a:t>w</a:t>
            </a:r>
            <a:r>
              <a:rPr lang="nl-NL" dirty="0" smtClean="0"/>
              <a:t>erk en poreuze stenen en/of dat mogelijk de aansluiting </a:t>
            </a:r>
            <a:r>
              <a:rPr lang="nl-NL" dirty="0"/>
              <a:t>(tegen waterlekkage) </a:t>
            </a:r>
            <a:endParaRPr lang="nl-NL" dirty="0" smtClean="0"/>
          </a:p>
          <a:p>
            <a:pPr lvl="1"/>
            <a:r>
              <a:rPr lang="nl-NL" dirty="0" smtClean="0"/>
              <a:t>van </a:t>
            </a:r>
            <a:r>
              <a:rPr lang="nl-NL" dirty="0"/>
              <a:t>het hellend </a:t>
            </a:r>
            <a:r>
              <a:rPr lang="nl-NL" dirty="0" smtClean="0"/>
              <a:t>dak </a:t>
            </a:r>
            <a:r>
              <a:rPr lang="nl-NL" dirty="0"/>
              <a:t>van </a:t>
            </a:r>
            <a:r>
              <a:rPr lang="nl-NL" dirty="0" smtClean="0"/>
              <a:t>Bart in </a:t>
            </a:r>
            <a:r>
              <a:rPr lang="nl-NL" dirty="0"/>
              <a:t>het verticaal metselwerk van de muur van het </a:t>
            </a:r>
            <a:endParaRPr lang="nl-NL" dirty="0" smtClean="0"/>
          </a:p>
          <a:p>
            <a:pPr lvl="1"/>
            <a:r>
              <a:rPr lang="nl-NL" dirty="0" smtClean="0"/>
              <a:t>huis van Willem niet correct is uitgevoerd</a:t>
            </a:r>
            <a:r>
              <a:rPr lang="nl-NL" dirty="0"/>
              <a:t>. </a:t>
            </a:r>
            <a:r>
              <a:rPr lang="nl-NL" dirty="0" smtClean="0"/>
              <a:t>In ieder geval lekt het aan de zijde </a:t>
            </a:r>
          </a:p>
          <a:p>
            <a:pPr lvl="1"/>
            <a:r>
              <a:rPr lang="nl-NL" dirty="0" smtClean="0"/>
              <a:t>van Bart.</a:t>
            </a:r>
            <a:endParaRPr lang="nl-NL" dirty="0"/>
          </a:p>
          <a:p>
            <a:endParaRPr lang="nl-NL" dirty="0"/>
          </a:p>
          <a:p>
            <a:pPr marL="342900" indent="-342900">
              <a:buFont typeface="+mj-lt"/>
              <a:buAutoNum type="alphaUcPeriod" startAt="3"/>
            </a:pPr>
            <a:r>
              <a:rPr lang="nl-NL" dirty="0" smtClean="0"/>
              <a:t>“Ons </a:t>
            </a:r>
            <a:r>
              <a:rPr lang="nl-NL" dirty="0" err="1" smtClean="0"/>
              <a:t>Dakonderhoud</a:t>
            </a:r>
            <a:r>
              <a:rPr lang="nl-NL" dirty="0" smtClean="0"/>
              <a:t>” heeft de aansluiting tegen waterlekkage onderzocht en </a:t>
            </a:r>
          </a:p>
          <a:p>
            <a:pPr lvl="1"/>
            <a:r>
              <a:rPr lang="nl-NL" dirty="0"/>
              <a:t>g</a:t>
            </a:r>
            <a:r>
              <a:rPr lang="nl-NL" dirty="0" smtClean="0"/>
              <a:t>eeft aan dat de lekkage niet daaraan ligt.</a:t>
            </a:r>
            <a:endParaRPr lang="nl-NL" dirty="0"/>
          </a:p>
          <a:p>
            <a:pPr lvl="1"/>
            <a:endParaRPr lang="nl-NL" dirty="0"/>
          </a:p>
          <a:p>
            <a:pPr marL="342900" indent="-342900">
              <a:buFont typeface="+mj-lt"/>
              <a:buAutoNum type="alphaUcPeriod" startAt="4"/>
            </a:pPr>
            <a:r>
              <a:rPr lang="nl-NL" dirty="0" smtClean="0"/>
              <a:t>Eerste stap is om de muur opnieuw te laten voegen . En vervolgens tweemaal </a:t>
            </a:r>
          </a:p>
          <a:p>
            <a:pPr lvl="1"/>
            <a:r>
              <a:rPr lang="nl-NL" dirty="0"/>
              <a:t>t</a:t>
            </a:r>
            <a:r>
              <a:rPr lang="nl-NL" dirty="0" smtClean="0"/>
              <a:t>e impregneren. Dan kan er in principe geen water meer door de muur heen </a:t>
            </a:r>
          </a:p>
          <a:p>
            <a:pPr lvl="1"/>
            <a:r>
              <a:rPr lang="nl-NL" dirty="0" smtClean="0"/>
              <a:t>komen en lekken. </a:t>
            </a:r>
            <a:endParaRPr lang="nl-NL" dirty="0"/>
          </a:p>
        </p:txBody>
      </p:sp>
    </p:spTree>
    <p:extLst>
      <p:ext uri="{BB962C8B-B14F-4D97-AF65-F5344CB8AC3E}">
        <p14:creationId xmlns:p14="http://schemas.microsoft.com/office/powerpoint/2010/main" val="1218015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15</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1898866" y="1340768"/>
            <a:ext cx="4833374" cy="369332"/>
          </a:xfrm>
          <a:prstGeom prst="rect">
            <a:avLst/>
          </a:prstGeom>
          <a:noFill/>
        </p:spPr>
        <p:txBody>
          <a:bodyPr wrap="none" rtlCol="0">
            <a:spAutoFit/>
          </a:bodyPr>
          <a:lstStyle/>
          <a:p>
            <a:r>
              <a:rPr lang="nl-NL" b="1" dirty="0"/>
              <a:t>5. (*) Ervaring Willem de Jonge, </a:t>
            </a:r>
            <a:r>
              <a:rPr lang="nl-NL" b="1" dirty="0" err="1"/>
              <a:t>Roelantshove</a:t>
            </a:r>
            <a:r>
              <a:rPr lang="nl-NL" b="1" dirty="0"/>
              <a:t> 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29941"/>
            <a:ext cx="3673445" cy="391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IJL-OMHOOG 3"/>
          <p:cNvSpPr/>
          <p:nvPr/>
        </p:nvSpPr>
        <p:spPr>
          <a:xfrm rot="19328020">
            <a:off x="2304647" y="4752417"/>
            <a:ext cx="504056" cy="7623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029940"/>
            <a:ext cx="3960440" cy="391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IJL-OMHOOG 8"/>
          <p:cNvSpPr/>
          <p:nvPr/>
        </p:nvSpPr>
        <p:spPr>
          <a:xfrm rot="19328020">
            <a:off x="6479313" y="4248361"/>
            <a:ext cx="504056" cy="7623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1043608" y="6011996"/>
            <a:ext cx="2960234" cy="369332"/>
          </a:xfrm>
          <a:prstGeom prst="rect">
            <a:avLst/>
          </a:prstGeom>
          <a:noFill/>
        </p:spPr>
        <p:txBody>
          <a:bodyPr wrap="none" rtlCol="0">
            <a:spAutoFit/>
          </a:bodyPr>
          <a:lstStyle/>
          <a:p>
            <a:r>
              <a:rPr lang="nl-NL" dirty="0" smtClean="0"/>
              <a:t>Oude situatie, andere woning</a:t>
            </a:r>
            <a:endParaRPr lang="nl-NL" dirty="0"/>
          </a:p>
        </p:txBody>
      </p:sp>
      <p:sp>
        <p:nvSpPr>
          <p:cNvPr id="11" name="Tekstvak 10"/>
          <p:cNvSpPr txBox="1"/>
          <p:nvPr/>
        </p:nvSpPr>
        <p:spPr>
          <a:xfrm>
            <a:off x="4924134" y="6021288"/>
            <a:ext cx="3093091" cy="369332"/>
          </a:xfrm>
          <a:prstGeom prst="rect">
            <a:avLst/>
          </a:prstGeom>
          <a:noFill/>
        </p:spPr>
        <p:txBody>
          <a:bodyPr wrap="none" rtlCol="0">
            <a:spAutoFit/>
          </a:bodyPr>
          <a:lstStyle/>
          <a:p>
            <a:r>
              <a:rPr lang="nl-NL" dirty="0" smtClean="0"/>
              <a:t>Nieuwe situatie, </a:t>
            </a:r>
            <a:r>
              <a:rPr lang="nl-NL" dirty="0" err="1" smtClean="0"/>
              <a:t>Rhove</a:t>
            </a:r>
            <a:r>
              <a:rPr lang="nl-NL" dirty="0" smtClean="0"/>
              <a:t> 9 en 11</a:t>
            </a:r>
            <a:endParaRPr lang="nl-NL" dirty="0"/>
          </a:p>
        </p:txBody>
      </p:sp>
    </p:spTree>
    <p:extLst>
      <p:ext uri="{BB962C8B-B14F-4D97-AF65-F5344CB8AC3E}">
        <p14:creationId xmlns:p14="http://schemas.microsoft.com/office/powerpoint/2010/main" val="258208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16</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1560892" y="1340768"/>
            <a:ext cx="6895157" cy="369332"/>
          </a:xfrm>
          <a:prstGeom prst="rect">
            <a:avLst/>
          </a:prstGeom>
          <a:noFill/>
        </p:spPr>
        <p:txBody>
          <a:bodyPr wrap="none" rtlCol="0">
            <a:spAutoFit/>
          </a:bodyPr>
          <a:lstStyle/>
          <a:p>
            <a:r>
              <a:rPr lang="nl-NL" b="1" dirty="0"/>
              <a:t>6. Ervaring Bert Eradus, du Perronhove 18.  Technische achtergrond (1)</a:t>
            </a:r>
          </a:p>
        </p:txBody>
      </p:sp>
      <p:sp>
        <p:nvSpPr>
          <p:cNvPr id="8" name="Tekstvak 7"/>
          <p:cNvSpPr txBox="1"/>
          <p:nvPr/>
        </p:nvSpPr>
        <p:spPr>
          <a:xfrm>
            <a:off x="827584" y="2100912"/>
            <a:ext cx="8043484" cy="3970318"/>
          </a:xfrm>
          <a:prstGeom prst="rect">
            <a:avLst/>
          </a:prstGeom>
          <a:noFill/>
        </p:spPr>
        <p:txBody>
          <a:bodyPr wrap="none" rtlCol="0">
            <a:spAutoFit/>
          </a:bodyPr>
          <a:lstStyle/>
          <a:p>
            <a:pPr marL="342900" indent="-342900">
              <a:buFont typeface="+mj-lt"/>
              <a:buAutoNum type="alphaUcPeriod"/>
            </a:pPr>
            <a:r>
              <a:rPr lang="nl-NL" dirty="0"/>
              <a:t>Zelf dit jaar zonnepanelen op het dak geïnstalleerd.</a:t>
            </a:r>
          </a:p>
          <a:p>
            <a:pPr marL="342900" indent="-342900">
              <a:buFont typeface="+mj-lt"/>
              <a:buAutoNum type="alphaUcPeriod"/>
            </a:pPr>
            <a:endParaRPr lang="nl-NL" dirty="0"/>
          </a:p>
          <a:p>
            <a:pPr marL="342900" indent="-342900">
              <a:buFont typeface="+mj-lt"/>
              <a:buAutoNum type="alphaUcPeriod"/>
            </a:pPr>
            <a:r>
              <a:rPr lang="nl-NL" dirty="0"/>
              <a:t>Vooraf o.b.v. technische achtergrond zelf de staat van dakpannen beoordeeld.</a:t>
            </a:r>
          </a:p>
          <a:p>
            <a:pPr marL="342900" indent="-342900">
              <a:buFont typeface="+mj-lt"/>
              <a:buAutoNum type="alphaUcPeriod"/>
            </a:pPr>
            <a:endParaRPr lang="nl-NL" dirty="0"/>
          </a:p>
          <a:p>
            <a:pPr marL="342900" indent="-342900">
              <a:buFont typeface="+mj-lt"/>
              <a:buAutoNum type="alphaUcPeriod"/>
            </a:pPr>
            <a:r>
              <a:rPr lang="nl-NL" dirty="0"/>
              <a:t>Conclusie: </a:t>
            </a:r>
          </a:p>
          <a:p>
            <a:pPr lvl="1"/>
            <a:r>
              <a:rPr lang="nl-NL" dirty="0"/>
              <a:t>Dakpannen zien er goed uit. Schat voor zichzelf in dat deze dakpannen</a:t>
            </a:r>
          </a:p>
          <a:p>
            <a:pPr lvl="1"/>
            <a:r>
              <a:rPr lang="nl-NL" dirty="0"/>
              <a:t>nog jaren mee kunnen.  Wellicht 10 tot 15 jaar, misschien wel langer of korter.  </a:t>
            </a:r>
          </a:p>
          <a:p>
            <a:pPr lvl="1"/>
            <a:r>
              <a:rPr lang="nl-NL" dirty="0"/>
              <a:t>De komende jaren de staat van de dakpannen regelmatig beoordelen.</a:t>
            </a:r>
          </a:p>
          <a:p>
            <a:endParaRPr lang="nl-NL" dirty="0"/>
          </a:p>
          <a:p>
            <a:pPr marL="342900" indent="-342900">
              <a:buFont typeface="+mj-lt"/>
              <a:buAutoNum type="alphaUcPeriod" startAt="4"/>
            </a:pPr>
            <a:r>
              <a:rPr lang="nl-NL" dirty="0"/>
              <a:t> Vindt dat het geld voor het vervangen van dakpannen in zijn geval beter kan</a:t>
            </a:r>
          </a:p>
          <a:p>
            <a:pPr lvl="1"/>
            <a:r>
              <a:rPr lang="nl-NL" dirty="0"/>
              <a:t>worden besteed aan bijv. het vernieuwen van de houten raamkozijnen door </a:t>
            </a:r>
          </a:p>
          <a:p>
            <a:pPr lvl="1"/>
            <a:r>
              <a:rPr lang="nl-NL" dirty="0"/>
              <a:t>kunststof kozijnen.</a:t>
            </a:r>
          </a:p>
          <a:p>
            <a:pPr marL="342900" indent="-342900">
              <a:buFont typeface="+mj-lt"/>
              <a:buAutoNum type="alphaUcPeriod" startAt="4"/>
            </a:pPr>
            <a:endParaRPr lang="nl-NL" dirty="0"/>
          </a:p>
          <a:p>
            <a:pPr marL="342900" indent="-342900">
              <a:buFont typeface="+mj-lt"/>
              <a:buAutoNum type="alphaUcPeriod" startAt="4"/>
            </a:pPr>
            <a:r>
              <a:rPr lang="nl-NL" dirty="0"/>
              <a:t>Zelf de nok ondervorst (slab) vervangen gezien staat en ouderdom (1976).</a:t>
            </a:r>
          </a:p>
        </p:txBody>
      </p:sp>
    </p:spTree>
    <p:extLst>
      <p:ext uri="{BB962C8B-B14F-4D97-AF65-F5344CB8AC3E}">
        <p14:creationId xmlns:p14="http://schemas.microsoft.com/office/powerpoint/2010/main" val="1218015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17</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2373987" y="1340768"/>
            <a:ext cx="4168385" cy="369332"/>
          </a:xfrm>
          <a:prstGeom prst="rect">
            <a:avLst/>
          </a:prstGeom>
          <a:noFill/>
        </p:spPr>
        <p:txBody>
          <a:bodyPr wrap="none" rtlCol="0">
            <a:spAutoFit/>
          </a:bodyPr>
          <a:lstStyle/>
          <a:p>
            <a:r>
              <a:rPr lang="nl-NL" b="1" dirty="0"/>
              <a:t>7. (*) Het bedrijf “Ons </a:t>
            </a:r>
            <a:r>
              <a:rPr lang="nl-NL" b="1" dirty="0" err="1"/>
              <a:t>Dakonderhoud</a:t>
            </a:r>
            <a:r>
              <a:rPr lang="nl-NL" b="1" dirty="0"/>
              <a:t>” (1)</a:t>
            </a:r>
          </a:p>
        </p:txBody>
      </p:sp>
      <p:sp>
        <p:nvSpPr>
          <p:cNvPr id="4" name="Tekstvak 3"/>
          <p:cNvSpPr txBox="1"/>
          <p:nvPr/>
        </p:nvSpPr>
        <p:spPr>
          <a:xfrm>
            <a:off x="1403648" y="2039937"/>
            <a:ext cx="6583534" cy="3416320"/>
          </a:xfrm>
          <a:prstGeom prst="rect">
            <a:avLst/>
          </a:prstGeom>
          <a:noFill/>
        </p:spPr>
        <p:txBody>
          <a:bodyPr wrap="none" rtlCol="0">
            <a:spAutoFit/>
          </a:bodyPr>
          <a:lstStyle/>
          <a:p>
            <a:pPr marL="342900" indent="-342900">
              <a:buAutoNum type="alphaUcPeriod"/>
            </a:pPr>
            <a:r>
              <a:rPr lang="nl-NL" dirty="0"/>
              <a:t>Het overkoepelend bedrijf heet Spijkers </a:t>
            </a:r>
            <a:r>
              <a:rPr lang="nl-NL" dirty="0" err="1"/>
              <a:t>Dakgroep</a:t>
            </a:r>
            <a:r>
              <a:rPr lang="nl-NL" dirty="0"/>
              <a:t>. </a:t>
            </a:r>
          </a:p>
          <a:p>
            <a:pPr marL="342900" indent="-342900">
              <a:buAutoNum type="alphaUcPeriod"/>
            </a:pPr>
            <a:endParaRPr lang="nl-NL" dirty="0"/>
          </a:p>
          <a:p>
            <a:pPr marL="342900" indent="-342900">
              <a:buAutoNum type="alphaUcPeriod"/>
            </a:pPr>
            <a:r>
              <a:rPr lang="nl-NL" dirty="0"/>
              <a:t>Daaronder verschillende bv-</a:t>
            </a:r>
            <a:r>
              <a:rPr lang="nl-NL" dirty="0" err="1"/>
              <a:t>tjes</a:t>
            </a:r>
            <a:r>
              <a:rPr lang="nl-NL" dirty="0"/>
              <a:t>. Allemaal eenmansbedrijven .</a:t>
            </a:r>
          </a:p>
          <a:p>
            <a:pPr marL="342900" indent="-342900">
              <a:buAutoNum type="alphaUcPeriod"/>
            </a:pPr>
            <a:endParaRPr lang="nl-NL" dirty="0"/>
          </a:p>
          <a:p>
            <a:pPr marL="342900" indent="-342900">
              <a:buAutoNum type="alphaUcPeriod"/>
            </a:pPr>
            <a:r>
              <a:rPr lang="nl-NL" dirty="0"/>
              <a:t>Ingeschreven bij de Kamer van Koophandel sinds 2016</a:t>
            </a:r>
          </a:p>
          <a:p>
            <a:pPr lvl="1"/>
            <a:r>
              <a:rPr lang="nl-NL" dirty="0"/>
              <a:t>Het groothandel bedrijf </a:t>
            </a:r>
            <a:r>
              <a:rPr lang="nl-NL" dirty="0" err="1"/>
              <a:t>Tecto</a:t>
            </a:r>
            <a:r>
              <a:rPr lang="nl-NL" dirty="0"/>
              <a:t> sinds 2022.</a:t>
            </a:r>
          </a:p>
          <a:p>
            <a:pPr marL="342900" indent="-342900">
              <a:buAutoNum type="alphaUcPeriod"/>
            </a:pPr>
            <a:endParaRPr lang="nl-NL" dirty="0"/>
          </a:p>
          <a:p>
            <a:pPr marL="342900" indent="-342900">
              <a:buAutoNum type="alphaUcPeriod"/>
            </a:pPr>
            <a:r>
              <a:rPr lang="nl-NL" dirty="0"/>
              <a:t>Cor Spijkers LinkedIn, 28-30 jaar oud.</a:t>
            </a:r>
          </a:p>
          <a:p>
            <a:pPr marL="342900" indent="-342900">
              <a:buAutoNum type="alphaUcPeriod"/>
            </a:pPr>
            <a:endParaRPr lang="nl-NL" dirty="0"/>
          </a:p>
          <a:p>
            <a:pPr marL="342900" indent="-342900">
              <a:buAutoNum type="alphaUcPeriod"/>
            </a:pPr>
            <a:r>
              <a:rPr lang="nl-NL" dirty="0"/>
              <a:t>Reviews op Werkspot, uitsluitend 2016 t/m 2018, positief.</a:t>
            </a:r>
          </a:p>
          <a:p>
            <a:pPr marL="342900" indent="-342900">
              <a:buAutoNum type="alphaUcPeriod"/>
            </a:pPr>
            <a:endParaRPr lang="nl-NL" dirty="0"/>
          </a:p>
          <a:p>
            <a:pPr marL="342900" indent="-342900">
              <a:buAutoNum type="alphaUcPeriod"/>
            </a:pPr>
            <a:r>
              <a:rPr lang="nl-NL" dirty="0"/>
              <a:t>Reviews op Trustpilot, recentere data. Goed en minder tot slecht.</a:t>
            </a:r>
          </a:p>
        </p:txBody>
      </p:sp>
    </p:spTree>
    <p:extLst>
      <p:ext uri="{BB962C8B-B14F-4D97-AF65-F5344CB8AC3E}">
        <p14:creationId xmlns:p14="http://schemas.microsoft.com/office/powerpoint/2010/main" val="1218015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18</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2373987" y="1340768"/>
            <a:ext cx="4168385" cy="369332"/>
          </a:xfrm>
          <a:prstGeom prst="rect">
            <a:avLst/>
          </a:prstGeom>
          <a:noFill/>
        </p:spPr>
        <p:txBody>
          <a:bodyPr wrap="none" rtlCol="0">
            <a:spAutoFit/>
          </a:bodyPr>
          <a:lstStyle/>
          <a:p>
            <a:r>
              <a:rPr lang="nl-NL" b="1" dirty="0"/>
              <a:t>7. (*) Het bedrijf “Ons </a:t>
            </a:r>
            <a:r>
              <a:rPr lang="nl-NL" b="1" dirty="0" err="1"/>
              <a:t>Dakonderhoud</a:t>
            </a:r>
            <a:r>
              <a:rPr lang="nl-NL" b="1" dirty="0"/>
              <a:t>” (2)</a:t>
            </a:r>
          </a:p>
        </p:txBody>
      </p:sp>
      <p:sp>
        <p:nvSpPr>
          <p:cNvPr id="4" name="Tekstvak 3"/>
          <p:cNvSpPr txBox="1"/>
          <p:nvPr/>
        </p:nvSpPr>
        <p:spPr>
          <a:xfrm>
            <a:off x="1115616" y="1988840"/>
            <a:ext cx="7490320" cy="2031325"/>
          </a:xfrm>
          <a:prstGeom prst="rect">
            <a:avLst/>
          </a:prstGeom>
          <a:noFill/>
        </p:spPr>
        <p:txBody>
          <a:bodyPr wrap="none" rtlCol="0">
            <a:spAutoFit/>
          </a:bodyPr>
          <a:lstStyle/>
          <a:p>
            <a:pPr marL="342900" indent="-342900">
              <a:buFont typeface="+mj-lt"/>
              <a:buAutoNum type="alphaUcPeriod" startAt="7"/>
            </a:pPr>
            <a:r>
              <a:rPr lang="nl-NL" dirty="0"/>
              <a:t>Hoofd vestiging: Kerkstraat 30A Nieuwkuijk.</a:t>
            </a:r>
          </a:p>
          <a:p>
            <a:pPr lvl="1"/>
            <a:r>
              <a:rPr lang="nl-NL" dirty="0"/>
              <a:t>Sub vestiging: Goeman </a:t>
            </a:r>
            <a:r>
              <a:rPr lang="nl-NL" dirty="0" err="1"/>
              <a:t>Borgiuslaan</a:t>
            </a:r>
            <a:r>
              <a:rPr lang="nl-NL" dirty="0"/>
              <a:t> 77 Utrecht (gebouw voor unit </a:t>
            </a:r>
          </a:p>
          <a:p>
            <a:pPr lvl="1"/>
            <a:r>
              <a:rPr lang="nl-NL" dirty="0"/>
              <a:t>verhuur), wellicht werkt de commerciële aardige man vanuit deze locatie.</a:t>
            </a:r>
          </a:p>
          <a:p>
            <a:pPr lvl="1"/>
            <a:endParaRPr lang="nl-NL" dirty="0"/>
          </a:p>
          <a:p>
            <a:pPr marL="342900" indent="-342900">
              <a:buFont typeface="+mj-lt"/>
              <a:buAutoNum type="alphaUcPeriod" startAt="8"/>
            </a:pPr>
            <a:r>
              <a:rPr lang="nl-NL" dirty="0"/>
              <a:t>Algemene Voorwaarden  eenzijdig gericht. Letterlijk zeer kleine </a:t>
            </a:r>
          </a:p>
          <a:p>
            <a:pPr lvl="1"/>
            <a:r>
              <a:rPr lang="nl-NL" dirty="0"/>
              <a:t>lettertjes. Teveel verplichtingen voor de klant.  Onduidelijke garanties.</a:t>
            </a:r>
          </a:p>
          <a:p>
            <a:pPr marL="342900" indent="-342900">
              <a:buAutoNum type="alphaUcPeriod" startAt="8"/>
            </a:pPr>
            <a:endParaRPr lang="nl-NL" dirty="0"/>
          </a:p>
        </p:txBody>
      </p:sp>
    </p:spTree>
    <p:extLst>
      <p:ext uri="{BB962C8B-B14F-4D97-AF65-F5344CB8AC3E}">
        <p14:creationId xmlns:p14="http://schemas.microsoft.com/office/powerpoint/2010/main" val="1248007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smtClean="0"/>
              <a:t>Dakpannen informatie avond 23nov2023</a:t>
            </a:r>
            <a:endParaRPr lang="nl-NL"/>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19</a:t>
            </a:fld>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05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F4D58-AEC7-C64E-45FE-ED78535790C4}"/>
              </a:ext>
            </a:extLst>
          </p:cNvPr>
          <p:cNvSpPr>
            <a:spLocks noGrp="1"/>
          </p:cNvSpPr>
          <p:nvPr>
            <p:ph type="title"/>
          </p:nvPr>
        </p:nvSpPr>
        <p:spPr/>
        <p:txBody>
          <a:bodyPr/>
          <a:lstStyle/>
          <a:p>
            <a:r>
              <a:rPr lang="nl-NL" dirty="0"/>
              <a:t>Agenda</a:t>
            </a:r>
          </a:p>
        </p:txBody>
      </p:sp>
      <p:sp>
        <p:nvSpPr>
          <p:cNvPr id="3" name="Tijdelijke aanduiding voor inhoud 2">
            <a:extLst>
              <a:ext uri="{FF2B5EF4-FFF2-40B4-BE49-F238E27FC236}">
                <a16:creationId xmlns:a16="http://schemas.microsoft.com/office/drawing/2014/main" xmlns="" id="{FE94C3A8-65BB-AD41-3355-196D6C004E20}"/>
              </a:ext>
            </a:extLst>
          </p:cNvPr>
          <p:cNvSpPr>
            <a:spLocks noGrp="1"/>
          </p:cNvSpPr>
          <p:nvPr>
            <p:ph idx="1"/>
          </p:nvPr>
        </p:nvSpPr>
        <p:spPr/>
        <p:txBody>
          <a:bodyPr/>
          <a:lstStyle/>
          <a:p>
            <a:r>
              <a:rPr lang="nl-NL" dirty="0"/>
              <a:t>Welkom</a:t>
            </a:r>
          </a:p>
          <a:p>
            <a:r>
              <a:rPr lang="nl-NL" dirty="0"/>
              <a:t>Doel van de avond</a:t>
            </a:r>
          </a:p>
          <a:p>
            <a:r>
              <a:rPr lang="nl-NL" dirty="0"/>
              <a:t>Verkenning kwaliteit van dak en pannen</a:t>
            </a:r>
          </a:p>
          <a:p>
            <a:r>
              <a:rPr lang="nl-NL" dirty="0"/>
              <a:t>Resultaten van de verkenning</a:t>
            </a:r>
          </a:p>
          <a:p>
            <a:r>
              <a:rPr lang="nl-NL" dirty="0"/>
              <a:t>Ervaringen van bewoners</a:t>
            </a:r>
          </a:p>
          <a:p>
            <a:r>
              <a:rPr lang="nl-NL" dirty="0"/>
              <a:t>Samenvatting, resultaten en conclusies</a:t>
            </a:r>
          </a:p>
          <a:p>
            <a:r>
              <a:rPr lang="nl-NL" dirty="0"/>
              <a:t>Wat heeft deze avond u gebracht?</a:t>
            </a:r>
          </a:p>
          <a:p>
            <a:endParaRPr lang="nl-NL" dirty="0"/>
          </a:p>
          <a:p>
            <a:endParaRPr lang="nl-NL" dirty="0"/>
          </a:p>
        </p:txBody>
      </p:sp>
      <p:sp>
        <p:nvSpPr>
          <p:cNvPr id="4" name="Tijdelijke aanduiding voor voettekst 3">
            <a:extLst>
              <a:ext uri="{FF2B5EF4-FFF2-40B4-BE49-F238E27FC236}">
                <a16:creationId xmlns:a16="http://schemas.microsoft.com/office/drawing/2014/main" xmlns="" id="{2B5ADADD-6A07-7387-561A-8206FFD8E8B3}"/>
              </a:ext>
            </a:extLst>
          </p:cNvPr>
          <p:cNvSpPr>
            <a:spLocks noGrp="1"/>
          </p:cNvSpPr>
          <p:nvPr>
            <p:ph type="ftr" sz="quarter" idx="11"/>
          </p:nvPr>
        </p:nvSpPr>
        <p:spPr/>
        <p:txBody>
          <a:bodyPr/>
          <a:lstStyle/>
          <a:p>
            <a:r>
              <a:rPr lang="nl-NL"/>
              <a:t>Dakpannen informatie avond 23nov2023</a:t>
            </a:r>
          </a:p>
        </p:txBody>
      </p:sp>
      <p:sp>
        <p:nvSpPr>
          <p:cNvPr id="5" name="Tijdelijke aanduiding voor dianummer 4">
            <a:extLst>
              <a:ext uri="{FF2B5EF4-FFF2-40B4-BE49-F238E27FC236}">
                <a16:creationId xmlns:a16="http://schemas.microsoft.com/office/drawing/2014/main" xmlns="" id="{44514F52-DF6D-3678-D22E-E12A5A1682D5}"/>
              </a:ext>
            </a:extLst>
          </p:cNvPr>
          <p:cNvSpPr>
            <a:spLocks noGrp="1"/>
          </p:cNvSpPr>
          <p:nvPr>
            <p:ph type="sldNum" sz="quarter" idx="12"/>
          </p:nvPr>
        </p:nvSpPr>
        <p:spPr/>
        <p:txBody>
          <a:bodyPr/>
          <a:lstStyle/>
          <a:p>
            <a:fld id="{A086CE39-A2B6-4AF9-ABB9-394FFD6CEB69}" type="slidenum">
              <a:rPr lang="nl-NL" smtClean="0"/>
              <a:t>2</a:t>
            </a:fld>
            <a:endParaRPr lang="nl-NL"/>
          </a:p>
        </p:txBody>
      </p:sp>
    </p:spTree>
    <p:extLst>
      <p:ext uri="{BB962C8B-B14F-4D97-AF65-F5344CB8AC3E}">
        <p14:creationId xmlns:p14="http://schemas.microsoft.com/office/powerpoint/2010/main" val="2076701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smtClean="0"/>
              <a:t>Dakpannen informatie avond 23nov2023</a:t>
            </a:r>
            <a:endParaRPr lang="nl-NL"/>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20</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13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smtClean="0"/>
              <a:t>Dakpannen informatie avond 23nov2023</a:t>
            </a:r>
            <a:endParaRPr lang="nl-NL"/>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21</a:t>
            </a:fld>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485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22</a:t>
            </a:fld>
            <a:endParaRPr lang="nl-NL"/>
          </a:p>
        </p:txBody>
      </p:sp>
      <p:sp>
        <p:nvSpPr>
          <p:cNvPr id="5" name="Tekstvak 4"/>
          <p:cNvSpPr txBox="1"/>
          <p:nvPr/>
        </p:nvSpPr>
        <p:spPr>
          <a:xfrm>
            <a:off x="1617300" y="745540"/>
            <a:ext cx="6267068" cy="523220"/>
          </a:xfrm>
          <a:prstGeom prst="rect">
            <a:avLst/>
          </a:prstGeom>
          <a:noFill/>
        </p:spPr>
        <p:txBody>
          <a:bodyPr wrap="square" rtlCol="0">
            <a:spAutoFit/>
          </a:bodyPr>
          <a:lstStyle/>
          <a:p>
            <a:pPr algn="ctr"/>
            <a:r>
              <a:rPr lang="nl-NL" sz="2800" b="1" dirty="0"/>
              <a:t>Samenvatting  (Conclusies en vragen) - 1</a:t>
            </a:r>
          </a:p>
        </p:txBody>
      </p:sp>
      <p:sp>
        <p:nvSpPr>
          <p:cNvPr id="7" name="Tekstvak 6"/>
          <p:cNvSpPr txBox="1"/>
          <p:nvPr/>
        </p:nvSpPr>
        <p:spPr>
          <a:xfrm>
            <a:off x="683568" y="1484784"/>
            <a:ext cx="8105424" cy="4801314"/>
          </a:xfrm>
          <a:prstGeom prst="rect">
            <a:avLst/>
          </a:prstGeom>
          <a:noFill/>
        </p:spPr>
        <p:txBody>
          <a:bodyPr wrap="none" rtlCol="0">
            <a:spAutoFit/>
          </a:bodyPr>
          <a:lstStyle/>
          <a:p>
            <a:pPr marL="342900" indent="-342900">
              <a:buFont typeface="+mj-lt"/>
              <a:buAutoNum type="arabicPeriod"/>
            </a:pPr>
            <a:r>
              <a:rPr lang="nl-NL" dirty="0"/>
              <a:t>Er is sprake van ”recht toe recht aan daken” en “daken met aanvullend werk,” </a:t>
            </a:r>
          </a:p>
          <a:p>
            <a:pPr lvl="1"/>
            <a:r>
              <a:rPr lang="nl-NL" dirty="0"/>
              <a:t>zoals: dakkapel plaatsen, </a:t>
            </a:r>
            <a:r>
              <a:rPr lang="nl-NL" dirty="0" err="1"/>
              <a:t>Veluxraam</a:t>
            </a:r>
            <a:r>
              <a:rPr lang="nl-NL" dirty="0"/>
              <a:t> vernieuwen, vervangen van </a:t>
            </a:r>
            <a:r>
              <a:rPr lang="nl-NL" dirty="0" err="1"/>
              <a:t>boeidelen</a:t>
            </a:r>
            <a:r>
              <a:rPr lang="nl-NL" dirty="0"/>
              <a:t> en </a:t>
            </a:r>
          </a:p>
          <a:p>
            <a:pPr lvl="1"/>
            <a:r>
              <a:rPr lang="nl-NL" dirty="0"/>
              <a:t>open haard schoorsteen verwijderen.</a:t>
            </a:r>
          </a:p>
          <a:p>
            <a:pPr marL="342900" indent="-342900">
              <a:buFont typeface="+mj-lt"/>
              <a:buAutoNum type="arabicPeriod"/>
            </a:pPr>
            <a:endParaRPr lang="nl-NL" dirty="0"/>
          </a:p>
          <a:p>
            <a:pPr marL="342900" indent="-342900">
              <a:buFont typeface="+mj-lt"/>
              <a:buAutoNum type="arabicPeriod"/>
            </a:pPr>
            <a:r>
              <a:rPr lang="nl-NL" dirty="0"/>
              <a:t>Keuze van uitvoerend bedrijf:</a:t>
            </a:r>
          </a:p>
          <a:p>
            <a:pPr marL="800100" lvl="1" indent="-342900">
              <a:buFont typeface="+mj-lt"/>
              <a:buAutoNum type="alphaLcParenR"/>
            </a:pPr>
            <a:r>
              <a:rPr lang="nl-NL" dirty="0"/>
              <a:t>Een puur dakdekkers bedrijf of</a:t>
            </a:r>
          </a:p>
          <a:p>
            <a:pPr marL="800100" lvl="1" indent="-342900">
              <a:buFont typeface="+mj-lt"/>
              <a:buAutoNum type="alphaLcParenR"/>
            </a:pPr>
            <a:r>
              <a:rPr lang="nl-NL" dirty="0"/>
              <a:t>Een aannemer.  De traditioneel opgeleide, zoals </a:t>
            </a:r>
            <a:r>
              <a:rPr lang="nl-NL" dirty="0" err="1"/>
              <a:t>Huurman</a:t>
            </a:r>
            <a:r>
              <a:rPr lang="nl-NL" dirty="0"/>
              <a:t> uit Zoetermeer,</a:t>
            </a:r>
          </a:p>
          <a:p>
            <a:pPr lvl="2"/>
            <a:r>
              <a:rPr lang="nl-NL" dirty="0"/>
              <a:t>of zo’n netwerker die het regelt.</a:t>
            </a:r>
          </a:p>
          <a:p>
            <a:pPr marL="342900" indent="-342900">
              <a:buFont typeface="+mj-lt"/>
              <a:buAutoNum type="arabicPeriod"/>
            </a:pPr>
            <a:endParaRPr lang="nl-NL" dirty="0"/>
          </a:p>
          <a:p>
            <a:pPr marL="342900" indent="-342900">
              <a:buFont typeface="+mj-lt"/>
              <a:buAutoNum type="arabicPeriod"/>
            </a:pPr>
            <a:r>
              <a:rPr lang="nl-NL" dirty="0"/>
              <a:t>In welke situatie welk bedrijf kiezen, op basis van punt 1.</a:t>
            </a:r>
          </a:p>
          <a:p>
            <a:pPr marL="342900" indent="-342900">
              <a:buFont typeface="+mj-lt"/>
              <a:buAutoNum type="arabicPeriod"/>
            </a:pPr>
            <a:endParaRPr lang="nl-NL" dirty="0"/>
          </a:p>
          <a:p>
            <a:pPr marL="342900" indent="-342900">
              <a:buFont typeface="+mj-lt"/>
              <a:buAutoNum type="arabicPeriod"/>
            </a:pPr>
            <a:r>
              <a:rPr lang="nl-NL" dirty="0"/>
              <a:t>Doen we dit individueel of wat voor soort gezamenlijkheid dan ook? Afhankelijk</a:t>
            </a:r>
          </a:p>
          <a:p>
            <a:pPr lvl="1"/>
            <a:r>
              <a:rPr lang="nl-NL" dirty="0"/>
              <a:t>van situatie elkaar opzoeken. Geen algemeen gezamenlijke activiteit/project.</a:t>
            </a:r>
          </a:p>
          <a:p>
            <a:pPr marL="342900" indent="-342900">
              <a:buFont typeface="+mj-lt"/>
              <a:buAutoNum type="arabicPeriod"/>
            </a:pPr>
            <a:endParaRPr lang="nl-NL" dirty="0"/>
          </a:p>
          <a:p>
            <a:pPr marL="342900" indent="-342900">
              <a:buFont typeface="+mj-lt"/>
              <a:buAutoNum type="arabicPeriod"/>
            </a:pPr>
            <a:r>
              <a:rPr lang="nl-NL" dirty="0"/>
              <a:t>Alles overziend over het bedrijf “Ons </a:t>
            </a:r>
            <a:r>
              <a:rPr lang="nl-NL" dirty="0" err="1"/>
              <a:t>Dakonderhoud</a:t>
            </a:r>
            <a:r>
              <a:rPr lang="nl-NL" dirty="0"/>
              <a:t>” doen wij (Wim, Harm,</a:t>
            </a:r>
          </a:p>
          <a:p>
            <a:pPr lvl="1"/>
            <a:r>
              <a:rPr lang="nl-NL" dirty="0"/>
              <a:t>Jeroen en Peter)  geen uitspraak over dit bedrijf. Het inschakelen van dit bedrijf </a:t>
            </a:r>
          </a:p>
          <a:p>
            <a:pPr lvl="1"/>
            <a:r>
              <a:rPr lang="nl-NL" dirty="0"/>
              <a:t>is uw eigen keus.</a:t>
            </a:r>
          </a:p>
        </p:txBody>
      </p:sp>
    </p:spTree>
    <p:extLst>
      <p:ext uri="{BB962C8B-B14F-4D97-AF65-F5344CB8AC3E}">
        <p14:creationId xmlns:p14="http://schemas.microsoft.com/office/powerpoint/2010/main" val="3703000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23</a:t>
            </a:fld>
            <a:endParaRPr lang="nl-NL"/>
          </a:p>
        </p:txBody>
      </p:sp>
      <p:sp>
        <p:nvSpPr>
          <p:cNvPr id="7" name="Tekstvak 6"/>
          <p:cNvSpPr txBox="1"/>
          <p:nvPr/>
        </p:nvSpPr>
        <p:spPr>
          <a:xfrm>
            <a:off x="611560" y="1268760"/>
            <a:ext cx="8394862" cy="4524315"/>
          </a:xfrm>
          <a:prstGeom prst="rect">
            <a:avLst/>
          </a:prstGeom>
          <a:noFill/>
        </p:spPr>
        <p:txBody>
          <a:bodyPr wrap="none" rtlCol="0">
            <a:spAutoFit/>
          </a:bodyPr>
          <a:lstStyle/>
          <a:p>
            <a:pPr marL="342900" indent="-342900">
              <a:buFont typeface="+mj-lt"/>
              <a:buAutoNum type="arabicPeriod" startAt="7"/>
            </a:pPr>
            <a:r>
              <a:rPr lang="nl-NL" dirty="0"/>
              <a:t>Is het nodig om dakpannen te vervangen? Dat ligt genuanceerd.</a:t>
            </a:r>
          </a:p>
          <a:p>
            <a:endParaRPr lang="nl-NL" dirty="0"/>
          </a:p>
          <a:p>
            <a:pPr marL="742950" lvl="1" indent="-285750">
              <a:buFontTx/>
              <a:buChar char="-"/>
            </a:pPr>
            <a:r>
              <a:rPr lang="nl-NL" dirty="0"/>
              <a:t>Voor het dak van Peter (2015) zou dit tussen 2025 en 2030 kunnen zijn.</a:t>
            </a:r>
          </a:p>
          <a:p>
            <a:pPr lvl="1"/>
            <a:endParaRPr lang="nl-NL" dirty="0"/>
          </a:p>
          <a:p>
            <a:pPr marL="742950" lvl="1" indent="-285750">
              <a:buFontTx/>
              <a:buChar char="-"/>
            </a:pPr>
            <a:r>
              <a:rPr lang="nl-NL" dirty="0"/>
              <a:t>Voor Bert (2023) geldt: geen termijn te verbinden aan de nog mogelijke</a:t>
            </a:r>
          </a:p>
          <a:p>
            <a:pPr lvl="2"/>
            <a:r>
              <a:rPr lang="nl-NL" dirty="0"/>
              <a:t>toekomstige levensduur van de dakpannen. Wel in de gaten houden.</a:t>
            </a:r>
          </a:p>
          <a:p>
            <a:pPr lvl="2"/>
            <a:endParaRPr lang="nl-NL" dirty="0"/>
          </a:p>
          <a:p>
            <a:pPr marL="742950" lvl="1" indent="-285750">
              <a:buFont typeface="Calibri" panose="020F0502020204030204" pitchFamily="34" charset="0"/>
              <a:buChar char="-"/>
            </a:pPr>
            <a:r>
              <a:rPr lang="nl-NL" dirty="0"/>
              <a:t>Het betreft 2 persoonlijke situaties en afwegingen, niet één op één toepasbaar </a:t>
            </a:r>
          </a:p>
          <a:p>
            <a:pPr lvl="2"/>
            <a:r>
              <a:rPr lang="nl-NL" dirty="0"/>
              <a:t>op de andere daken in de wijk.</a:t>
            </a:r>
          </a:p>
          <a:p>
            <a:pPr lvl="2"/>
            <a:endParaRPr lang="nl-NL" dirty="0"/>
          </a:p>
          <a:p>
            <a:pPr marL="742950" lvl="1" indent="-285750">
              <a:buFont typeface="Calibri" panose="020F0502020204030204" pitchFamily="34" charset="0"/>
              <a:buChar char="-"/>
            </a:pPr>
            <a:r>
              <a:rPr lang="nl-NL" dirty="0"/>
              <a:t>Het hangt vooral af van uw eigen oordeel, overweging en prioriteit (niet </a:t>
            </a:r>
          </a:p>
          <a:p>
            <a:pPr lvl="2"/>
            <a:r>
              <a:rPr lang="nl-NL" dirty="0"/>
              <a:t>uitputtend): wilt u het zekere voor het onzekere nemen, heeft u de financiële </a:t>
            </a:r>
          </a:p>
          <a:p>
            <a:pPr lvl="2"/>
            <a:r>
              <a:rPr lang="nl-NL" dirty="0"/>
              <a:t>middelen ervoor, hoe belangrijk vindt u het, of wilt u het besteden aan </a:t>
            </a:r>
          </a:p>
          <a:p>
            <a:pPr lvl="2"/>
            <a:r>
              <a:rPr lang="nl-NL" dirty="0"/>
              <a:t>iets anders in/aan het huis, kiest u voor eerst nieuwe dakpannen en dan </a:t>
            </a:r>
          </a:p>
          <a:p>
            <a:pPr lvl="2"/>
            <a:r>
              <a:rPr lang="nl-NL" dirty="0"/>
              <a:t>zonnepanelen, wat is de situatie/staat van uw dakpannen?</a:t>
            </a:r>
          </a:p>
          <a:p>
            <a:pPr lvl="2"/>
            <a:endParaRPr lang="nl-NL" dirty="0"/>
          </a:p>
        </p:txBody>
      </p:sp>
      <p:sp>
        <p:nvSpPr>
          <p:cNvPr id="8" name="Tekstvak 7"/>
          <p:cNvSpPr txBox="1"/>
          <p:nvPr/>
        </p:nvSpPr>
        <p:spPr>
          <a:xfrm>
            <a:off x="1617300" y="745540"/>
            <a:ext cx="6267068" cy="523220"/>
          </a:xfrm>
          <a:prstGeom prst="rect">
            <a:avLst/>
          </a:prstGeom>
          <a:noFill/>
        </p:spPr>
        <p:txBody>
          <a:bodyPr wrap="square" rtlCol="0">
            <a:spAutoFit/>
          </a:bodyPr>
          <a:lstStyle/>
          <a:p>
            <a:pPr algn="ctr"/>
            <a:r>
              <a:rPr lang="nl-NL" sz="2800" b="1" dirty="0"/>
              <a:t>Samenvatting  (Conclusies en vragen) - 2</a:t>
            </a:r>
          </a:p>
        </p:txBody>
      </p:sp>
    </p:spTree>
    <p:extLst>
      <p:ext uri="{BB962C8B-B14F-4D97-AF65-F5344CB8AC3E}">
        <p14:creationId xmlns:p14="http://schemas.microsoft.com/office/powerpoint/2010/main" val="4132785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24</a:t>
            </a:fld>
            <a:endParaRPr lang="nl-NL"/>
          </a:p>
        </p:txBody>
      </p:sp>
      <p:sp>
        <p:nvSpPr>
          <p:cNvPr id="7" name="Tekstvak 6"/>
          <p:cNvSpPr txBox="1"/>
          <p:nvPr/>
        </p:nvSpPr>
        <p:spPr>
          <a:xfrm>
            <a:off x="395536" y="1268760"/>
            <a:ext cx="8483476" cy="3693319"/>
          </a:xfrm>
          <a:prstGeom prst="rect">
            <a:avLst/>
          </a:prstGeom>
          <a:noFill/>
        </p:spPr>
        <p:txBody>
          <a:bodyPr wrap="none" rtlCol="0">
            <a:spAutoFit/>
          </a:bodyPr>
          <a:lstStyle/>
          <a:p>
            <a:endParaRPr lang="nl-NL" dirty="0"/>
          </a:p>
          <a:p>
            <a:pPr marL="742950" lvl="1" indent="-285750">
              <a:buFontTx/>
              <a:buChar char="-"/>
            </a:pPr>
            <a:r>
              <a:rPr lang="nl-NL" dirty="0" smtClean="0"/>
              <a:t>Inmiddels is duidelijk dat de </a:t>
            </a:r>
            <a:r>
              <a:rPr lang="nl-NL" dirty="0" err="1" smtClean="0"/>
              <a:t>nokslab</a:t>
            </a:r>
            <a:r>
              <a:rPr lang="nl-NL" dirty="0" smtClean="0"/>
              <a:t> van de woningen een kwetsbaar</a:t>
            </a:r>
          </a:p>
          <a:p>
            <a:pPr lvl="2"/>
            <a:r>
              <a:rPr lang="nl-NL" dirty="0"/>
              <a:t>l</a:t>
            </a:r>
            <a:r>
              <a:rPr lang="nl-NL" dirty="0" smtClean="0"/>
              <a:t>ekkagepunt is geworden. Bij een lekkage is het dan ook verstandig</a:t>
            </a:r>
          </a:p>
          <a:p>
            <a:pPr lvl="2"/>
            <a:r>
              <a:rPr lang="nl-NL" dirty="0" smtClean="0"/>
              <a:t>als het eerste hier naar te kijken. Eventuele </a:t>
            </a:r>
            <a:r>
              <a:rPr lang="nl-NL" dirty="0"/>
              <a:t>lekkage </a:t>
            </a:r>
            <a:r>
              <a:rPr lang="nl-NL" dirty="0" smtClean="0"/>
              <a:t>kan vaak </a:t>
            </a:r>
            <a:r>
              <a:rPr lang="nl-NL" dirty="0"/>
              <a:t>eerder gevolg </a:t>
            </a:r>
            <a:endParaRPr lang="nl-NL" dirty="0" smtClean="0"/>
          </a:p>
          <a:p>
            <a:pPr lvl="2"/>
            <a:r>
              <a:rPr lang="nl-NL" dirty="0" smtClean="0"/>
              <a:t>zijn </a:t>
            </a:r>
            <a:r>
              <a:rPr lang="nl-NL" dirty="0"/>
              <a:t>van versleten </a:t>
            </a:r>
            <a:r>
              <a:rPr lang="nl-NL" dirty="0" err="1"/>
              <a:t>nokslab</a:t>
            </a:r>
            <a:r>
              <a:rPr lang="nl-NL" dirty="0"/>
              <a:t> </a:t>
            </a:r>
            <a:r>
              <a:rPr lang="nl-NL" dirty="0" smtClean="0"/>
              <a:t>dan </a:t>
            </a:r>
            <a:r>
              <a:rPr lang="nl-NL" dirty="0"/>
              <a:t>van versleten pannen</a:t>
            </a:r>
            <a:r>
              <a:rPr lang="nl-NL" dirty="0" smtClean="0"/>
              <a:t>.</a:t>
            </a:r>
          </a:p>
          <a:p>
            <a:pPr marL="742950" lvl="1" indent="-285750">
              <a:buFontTx/>
              <a:buChar char="-"/>
            </a:pPr>
            <a:r>
              <a:rPr lang="nl-NL" dirty="0" smtClean="0"/>
              <a:t>Op Nesciohove 45 was van de zomer sprake van waterlekkage. Na het vervangen</a:t>
            </a:r>
          </a:p>
          <a:p>
            <a:pPr lvl="2"/>
            <a:r>
              <a:rPr lang="nl-NL" dirty="0"/>
              <a:t>d</a:t>
            </a:r>
            <a:r>
              <a:rPr lang="nl-NL" dirty="0" smtClean="0"/>
              <a:t>e </a:t>
            </a:r>
            <a:r>
              <a:rPr lang="nl-NL" dirty="0" err="1" smtClean="0"/>
              <a:t>nokslab</a:t>
            </a:r>
            <a:r>
              <a:rPr lang="nl-NL" dirty="0" smtClean="0"/>
              <a:t> was de lekkage verholpen.</a:t>
            </a:r>
            <a:r>
              <a:rPr lang="nl-NL" dirty="0"/>
              <a:t/>
            </a:r>
            <a:br>
              <a:rPr lang="nl-NL" dirty="0"/>
            </a:br>
            <a:endParaRPr lang="nl-NL" dirty="0"/>
          </a:p>
          <a:p>
            <a:pPr lvl="1"/>
            <a:r>
              <a:rPr lang="nl-NL" dirty="0" smtClean="0">
                <a:solidFill>
                  <a:srgbClr val="C00000"/>
                </a:solidFill>
              </a:rPr>
              <a:t>Kortom:</a:t>
            </a:r>
          </a:p>
          <a:p>
            <a:pPr lvl="1"/>
            <a:r>
              <a:rPr lang="nl-NL" dirty="0" smtClean="0">
                <a:solidFill>
                  <a:srgbClr val="C00000"/>
                </a:solidFill>
              </a:rPr>
              <a:t>Veel </a:t>
            </a:r>
            <a:r>
              <a:rPr lang="nl-NL" dirty="0">
                <a:solidFill>
                  <a:srgbClr val="C00000"/>
                </a:solidFill>
              </a:rPr>
              <a:t>factoren die bepalend kunnen zijn </a:t>
            </a:r>
            <a:r>
              <a:rPr lang="nl-NL" dirty="0" smtClean="0">
                <a:solidFill>
                  <a:srgbClr val="C00000"/>
                </a:solidFill>
              </a:rPr>
              <a:t>in de keus om de dakpannen op </a:t>
            </a:r>
          </a:p>
          <a:p>
            <a:pPr lvl="1"/>
            <a:r>
              <a:rPr lang="nl-NL" dirty="0">
                <a:solidFill>
                  <a:srgbClr val="C00000"/>
                </a:solidFill>
              </a:rPr>
              <a:t>k</a:t>
            </a:r>
            <a:r>
              <a:rPr lang="nl-NL" dirty="0" smtClean="0">
                <a:solidFill>
                  <a:srgbClr val="C00000"/>
                </a:solidFill>
              </a:rPr>
              <a:t>orte of langere termijn te laten vervangen.</a:t>
            </a:r>
          </a:p>
          <a:p>
            <a:pPr lvl="1"/>
            <a:r>
              <a:rPr lang="nl-NL" dirty="0" smtClean="0">
                <a:solidFill>
                  <a:srgbClr val="C00000"/>
                </a:solidFill>
              </a:rPr>
              <a:t>En </a:t>
            </a:r>
            <a:r>
              <a:rPr lang="nl-NL" dirty="0">
                <a:solidFill>
                  <a:srgbClr val="C00000"/>
                </a:solidFill>
              </a:rPr>
              <a:t>waarover o.i. geen </a:t>
            </a:r>
            <a:r>
              <a:rPr lang="nl-NL" dirty="0" smtClean="0">
                <a:solidFill>
                  <a:srgbClr val="C00000"/>
                </a:solidFill>
              </a:rPr>
              <a:t>eenduidig beeld is vast </a:t>
            </a:r>
            <a:r>
              <a:rPr lang="nl-NL" dirty="0">
                <a:solidFill>
                  <a:srgbClr val="C00000"/>
                </a:solidFill>
              </a:rPr>
              <a:t>te stellen en/of een algemene </a:t>
            </a:r>
            <a:endParaRPr lang="nl-NL" dirty="0" smtClean="0">
              <a:solidFill>
                <a:srgbClr val="C00000"/>
              </a:solidFill>
            </a:endParaRPr>
          </a:p>
          <a:p>
            <a:pPr lvl="1"/>
            <a:r>
              <a:rPr lang="nl-NL" dirty="0" smtClean="0">
                <a:solidFill>
                  <a:srgbClr val="C00000"/>
                </a:solidFill>
              </a:rPr>
              <a:t>uitspraak </a:t>
            </a:r>
            <a:r>
              <a:rPr lang="nl-NL" dirty="0">
                <a:solidFill>
                  <a:srgbClr val="C00000"/>
                </a:solidFill>
              </a:rPr>
              <a:t>te doen</a:t>
            </a:r>
            <a:r>
              <a:rPr lang="nl-NL" dirty="0" smtClean="0">
                <a:solidFill>
                  <a:srgbClr val="C00000"/>
                </a:solidFill>
              </a:rPr>
              <a:t>.</a:t>
            </a:r>
            <a:endParaRPr lang="nl-NL" dirty="0">
              <a:solidFill>
                <a:srgbClr val="C00000"/>
              </a:solidFill>
            </a:endParaRPr>
          </a:p>
        </p:txBody>
      </p:sp>
      <p:sp>
        <p:nvSpPr>
          <p:cNvPr id="8" name="Tekstvak 7"/>
          <p:cNvSpPr txBox="1"/>
          <p:nvPr/>
        </p:nvSpPr>
        <p:spPr>
          <a:xfrm>
            <a:off x="1617300" y="745540"/>
            <a:ext cx="6267068" cy="523220"/>
          </a:xfrm>
          <a:prstGeom prst="rect">
            <a:avLst/>
          </a:prstGeom>
          <a:noFill/>
        </p:spPr>
        <p:txBody>
          <a:bodyPr wrap="square" rtlCol="0">
            <a:spAutoFit/>
          </a:bodyPr>
          <a:lstStyle/>
          <a:p>
            <a:pPr algn="ctr"/>
            <a:r>
              <a:rPr lang="nl-NL" sz="2800" b="1" dirty="0"/>
              <a:t>Samenvatting  (Conclusies en vragen) - 3</a:t>
            </a:r>
          </a:p>
        </p:txBody>
      </p:sp>
    </p:spTree>
    <p:extLst>
      <p:ext uri="{BB962C8B-B14F-4D97-AF65-F5344CB8AC3E}">
        <p14:creationId xmlns:p14="http://schemas.microsoft.com/office/powerpoint/2010/main" val="1674613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916832"/>
            <a:ext cx="7772400" cy="3170783"/>
          </a:xfrm>
        </p:spPr>
        <p:txBody>
          <a:bodyPr>
            <a:normAutofit fontScale="90000"/>
          </a:bodyPr>
          <a:lstStyle/>
          <a:p>
            <a:r>
              <a:rPr lang="nl-NL" dirty="0"/>
              <a:t>Resultaten verkenning dakpannen</a:t>
            </a:r>
            <a:br>
              <a:rPr lang="nl-NL" dirty="0"/>
            </a:br>
            <a:r>
              <a:rPr lang="nl-NL" dirty="0"/>
              <a:t/>
            </a:r>
            <a:br>
              <a:rPr lang="nl-NL" dirty="0"/>
            </a:br>
            <a:r>
              <a:rPr lang="nl-NL" b="1" i="1" dirty="0" smtClean="0"/>
              <a:t>Wat heeft deze avond u gebracht?</a:t>
            </a:r>
            <a:r>
              <a:rPr lang="nl-NL" b="1" i="1" dirty="0"/>
              <a:t/>
            </a:r>
            <a:br>
              <a:rPr lang="nl-NL" b="1" i="1" dirty="0"/>
            </a:br>
            <a:endParaRPr lang="nl-NL" dirty="0"/>
          </a:p>
        </p:txBody>
      </p:sp>
      <p:sp>
        <p:nvSpPr>
          <p:cNvPr id="4" name="Tijdelijke aanduiding voor voettekst 3"/>
          <p:cNvSpPr>
            <a:spLocks noGrp="1"/>
          </p:cNvSpPr>
          <p:nvPr>
            <p:ph type="ftr" sz="quarter" idx="11"/>
          </p:nvPr>
        </p:nvSpPr>
        <p:spPr/>
        <p:txBody>
          <a:bodyPr/>
          <a:lstStyle/>
          <a:p>
            <a:r>
              <a:rPr lang="nl-NL"/>
              <a:t>Dakpannen informatie avond 23nov2023</a:t>
            </a:r>
          </a:p>
        </p:txBody>
      </p:sp>
      <p:sp>
        <p:nvSpPr>
          <p:cNvPr id="5" name="Tijdelijke aanduiding voor dianummer 4"/>
          <p:cNvSpPr>
            <a:spLocks noGrp="1"/>
          </p:cNvSpPr>
          <p:nvPr>
            <p:ph type="sldNum" sz="quarter" idx="12"/>
          </p:nvPr>
        </p:nvSpPr>
        <p:spPr/>
        <p:txBody>
          <a:bodyPr/>
          <a:lstStyle/>
          <a:p>
            <a:fld id="{A086CE39-A2B6-4AF9-ABB9-394FFD6CEB69}" type="slidenum">
              <a:rPr lang="nl-NL" smtClean="0"/>
              <a:t>25</a:t>
            </a:fld>
            <a:endParaRPr lang="nl-NL"/>
          </a:p>
        </p:txBody>
      </p:sp>
    </p:spTree>
    <p:extLst>
      <p:ext uri="{BB962C8B-B14F-4D97-AF65-F5344CB8AC3E}">
        <p14:creationId xmlns:p14="http://schemas.microsoft.com/office/powerpoint/2010/main" val="2341623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7CF9669-4DA3-52AA-C020-F6F920D3DD55}"/>
              </a:ext>
            </a:extLst>
          </p:cNvPr>
          <p:cNvSpPr>
            <a:spLocks noGrp="1"/>
          </p:cNvSpPr>
          <p:nvPr>
            <p:ph type="title"/>
          </p:nvPr>
        </p:nvSpPr>
        <p:spPr/>
        <p:txBody>
          <a:bodyPr/>
          <a:lstStyle/>
          <a:p>
            <a:r>
              <a:rPr lang="nl-NL" dirty="0"/>
              <a:t>Waarom een verkenning?</a:t>
            </a:r>
          </a:p>
        </p:txBody>
      </p:sp>
      <p:sp>
        <p:nvSpPr>
          <p:cNvPr id="3" name="Tijdelijke aanduiding voor inhoud 2">
            <a:extLst>
              <a:ext uri="{FF2B5EF4-FFF2-40B4-BE49-F238E27FC236}">
                <a16:creationId xmlns:a16="http://schemas.microsoft.com/office/drawing/2014/main" xmlns="" id="{5E154F53-C4A9-AC14-2A1F-97884D61C92A}"/>
              </a:ext>
            </a:extLst>
          </p:cNvPr>
          <p:cNvSpPr>
            <a:spLocks noGrp="1"/>
          </p:cNvSpPr>
          <p:nvPr>
            <p:ph idx="1"/>
          </p:nvPr>
        </p:nvSpPr>
        <p:spPr/>
        <p:txBody>
          <a:bodyPr/>
          <a:lstStyle/>
          <a:p>
            <a:r>
              <a:rPr lang="nl-NL" dirty="0"/>
              <a:t>Aanleiding tot een verkenning is antwoord  vinden op vragen van omwonenden of de dakpannen op onze huizen vervangen moeten worden gezien hun leeftijd, of dat er andere mogelijkheden zijn voor voorkomen van lekkages.</a:t>
            </a:r>
          </a:p>
          <a:p>
            <a:pPr marL="0" indent="0">
              <a:buNone/>
            </a:pPr>
            <a:endParaRPr lang="nl-NL" dirty="0"/>
          </a:p>
        </p:txBody>
      </p:sp>
      <p:sp>
        <p:nvSpPr>
          <p:cNvPr id="4" name="Tijdelijke aanduiding voor voettekst 3">
            <a:extLst>
              <a:ext uri="{FF2B5EF4-FFF2-40B4-BE49-F238E27FC236}">
                <a16:creationId xmlns:a16="http://schemas.microsoft.com/office/drawing/2014/main" xmlns="" id="{506F3D44-4FC0-67A7-5A7F-91DFAD8E43B9}"/>
              </a:ext>
            </a:extLst>
          </p:cNvPr>
          <p:cNvSpPr>
            <a:spLocks noGrp="1"/>
          </p:cNvSpPr>
          <p:nvPr>
            <p:ph type="ftr" sz="quarter" idx="11"/>
          </p:nvPr>
        </p:nvSpPr>
        <p:spPr/>
        <p:txBody>
          <a:bodyPr/>
          <a:lstStyle/>
          <a:p>
            <a:r>
              <a:rPr lang="nl-NL"/>
              <a:t>Dakpannen informatie avond 23nov2023</a:t>
            </a:r>
          </a:p>
        </p:txBody>
      </p:sp>
      <p:sp>
        <p:nvSpPr>
          <p:cNvPr id="5" name="Tijdelijke aanduiding voor dianummer 4">
            <a:extLst>
              <a:ext uri="{FF2B5EF4-FFF2-40B4-BE49-F238E27FC236}">
                <a16:creationId xmlns:a16="http://schemas.microsoft.com/office/drawing/2014/main" xmlns="" id="{DC5AD472-5F81-3FE3-D2B4-8D2146AF6DB8}"/>
              </a:ext>
            </a:extLst>
          </p:cNvPr>
          <p:cNvSpPr>
            <a:spLocks noGrp="1"/>
          </p:cNvSpPr>
          <p:nvPr>
            <p:ph type="sldNum" sz="quarter" idx="12"/>
          </p:nvPr>
        </p:nvSpPr>
        <p:spPr/>
        <p:txBody>
          <a:bodyPr/>
          <a:lstStyle/>
          <a:p>
            <a:fld id="{A086CE39-A2B6-4AF9-ABB9-394FFD6CEB69}" type="slidenum">
              <a:rPr lang="nl-NL" smtClean="0"/>
              <a:t>3</a:t>
            </a:fld>
            <a:endParaRPr lang="nl-NL"/>
          </a:p>
        </p:txBody>
      </p:sp>
    </p:spTree>
    <p:extLst>
      <p:ext uri="{BB962C8B-B14F-4D97-AF65-F5344CB8AC3E}">
        <p14:creationId xmlns:p14="http://schemas.microsoft.com/office/powerpoint/2010/main" val="1236273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916832"/>
            <a:ext cx="7772400" cy="3170783"/>
          </a:xfrm>
        </p:spPr>
        <p:txBody>
          <a:bodyPr>
            <a:normAutofit fontScale="90000"/>
          </a:bodyPr>
          <a:lstStyle/>
          <a:p>
            <a:r>
              <a:rPr lang="nl-NL" dirty="0"/>
              <a:t>Verkenning uitgevoerd door:</a:t>
            </a:r>
            <a:br>
              <a:rPr lang="nl-NL" dirty="0"/>
            </a:br>
            <a:r>
              <a:rPr lang="nl-NL" dirty="0"/>
              <a:t/>
            </a:r>
            <a:br>
              <a:rPr lang="nl-NL" dirty="0"/>
            </a:br>
            <a:r>
              <a:rPr lang="nl-NL" dirty="0"/>
              <a:t/>
            </a:r>
            <a:br>
              <a:rPr lang="nl-NL" dirty="0"/>
            </a:br>
            <a:r>
              <a:rPr lang="nl-NL" sz="2800" dirty="0"/>
              <a:t>Peter </a:t>
            </a:r>
            <a:r>
              <a:rPr lang="nl-NL" sz="2800" dirty="0" err="1"/>
              <a:t>Pfeijffer</a:t>
            </a:r>
            <a:r>
              <a:rPr lang="nl-NL" sz="2800" dirty="0"/>
              <a:t>, Jeroen Frissen, Bert Eradus,</a:t>
            </a:r>
            <a:br>
              <a:rPr lang="nl-NL" sz="2800" dirty="0"/>
            </a:br>
            <a:r>
              <a:rPr lang="nl-NL" sz="2800" dirty="0"/>
              <a:t>Wim </a:t>
            </a:r>
            <a:r>
              <a:rPr lang="nl-NL" sz="2800" dirty="0" err="1"/>
              <a:t>Tijbosch</a:t>
            </a:r>
            <a:r>
              <a:rPr lang="nl-NL" sz="2800" dirty="0"/>
              <a:t> en Harm Meijer</a:t>
            </a:r>
            <a:br>
              <a:rPr lang="nl-NL" sz="2800" dirty="0"/>
            </a:br>
            <a:r>
              <a:rPr lang="nl-NL" sz="2800" dirty="0"/>
              <a:t/>
            </a:r>
            <a:br>
              <a:rPr lang="nl-NL" sz="2800" dirty="0"/>
            </a:br>
            <a:r>
              <a:rPr lang="nl-NL" sz="2800" dirty="0"/>
              <a:t/>
            </a:r>
            <a:br>
              <a:rPr lang="nl-NL" sz="2800" dirty="0"/>
            </a:br>
            <a:endParaRPr lang="nl-NL" dirty="0"/>
          </a:p>
        </p:txBody>
      </p:sp>
      <p:sp>
        <p:nvSpPr>
          <p:cNvPr id="4" name="Tijdelijke aanduiding voor voettekst 3"/>
          <p:cNvSpPr>
            <a:spLocks noGrp="1"/>
          </p:cNvSpPr>
          <p:nvPr>
            <p:ph type="ftr" sz="quarter" idx="11"/>
          </p:nvPr>
        </p:nvSpPr>
        <p:spPr/>
        <p:txBody>
          <a:bodyPr/>
          <a:lstStyle/>
          <a:p>
            <a:r>
              <a:rPr lang="nl-NL"/>
              <a:t>Dakpannen informatie avond 23nov2023</a:t>
            </a:r>
          </a:p>
        </p:txBody>
      </p:sp>
      <p:sp>
        <p:nvSpPr>
          <p:cNvPr id="5" name="Tijdelijke aanduiding voor dianummer 4"/>
          <p:cNvSpPr>
            <a:spLocks noGrp="1"/>
          </p:cNvSpPr>
          <p:nvPr>
            <p:ph type="sldNum" sz="quarter" idx="12"/>
          </p:nvPr>
        </p:nvSpPr>
        <p:spPr/>
        <p:txBody>
          <a:bodyPr/>
          <a:lstStyle/>
          <a:p>
            <a:fld id="{A086CE39-A2B6-4AF9-ABB9-394FFD6CEB69}" type="slidenum">
              <a:rPr lang="nl-NL" smtClean="0"/>
              <a:t>4</a:t>
            </a:fld>
            <a:endParaRPr lang="nl-NL"/>
          </a:p>
        </p:txBody>
      </p:sp>
    </p:spTree>
    <p:extLst>
      <p:ext uri="{BB962C8B-B14F-4D97-AF65-F5344CB8AC3E}">
        <p14:creationId xmlns:p14="http://schemas.microsoft.com/office/powerpoint/2010/main" val="1022423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D8DBC1F-9020-A15C-3B3D-06E5EA920231}"/>
              </a:ext>
            </a:extLst>
          </p:cNvPr>
          <p:cNvSpPr>
            <a:spLocks noGrp="1"/>
          </p:cNvSpPr>
          <p:nvPr>
            <p:ph type="title"/>
          </p:nvPr>
        </p:nvSpPr>
        <p:spPr/>
        <p:txBody>
          <a:bodyPr>
            <a:normAutofit fontScale="90000"/>
          </a:bodyPr>
          <a:lstStyle/>
          <a:p>
            <a:r>
              <a:rPr lang="nl-NL" dirty="0"/>
              <a:t>Daadwerkelijke interesse </a:t>
            </a:r>
            <a:r>
              <a:rPr lang="nl-NL" dirty="0" smtClean="0"/>
              <a:t>en </a:t>
            </a:r>
            <a:br>
              <a:rPr lang="nl-NL" dirty="0" smtClean="0"/>
            </a:br>
            <a:r>
              <a:rPr lang="nl-NL" dirty="0" smtClean="0"/>
              <a:t>aanvullende zaken</a:t>
            </a:r>
            <a:endParaRPr lang="nl-NL" dirty="0"/>
          </a:p>
        </p:txBody>
      </p:sp>
      <p:sp>
        <p:nvSpPr>
          <p:cNvPr id="3" name="Tijdelijke aanduiding voor inhoud 2">
            <a:extLst>
              <a:ext uri="{FF2B5EF4-FFF2-40B4-BE49-F238E27FC236}">
                <a16:creationId xmlns:a16="http://schemas.microsoft.com/office/drawing/2014/main" xmlns="" id="{2C5BBB3D-4A9E-13DD-03CF-F0FE9F74BD95}"/>
              </a:ext>
            </a:extLst>
          </p:cNvPr>
          <p:cNvSpPr>
            <a:spLocks noGrp="1"/>
          </p:cNvSpPr>
          <p:nvPr>
            <p:ph idx="1"/>
          </p:nvPr>
        </p:nvSpPr>
        <p:spPr>
          <a:xfrm>
            <a:off x="457200" y="1888232"/>
            <a:ext cx="8229600" cy="4061048"/>
          </a:xfrm>
        </p:spPr>
        <p:txBody>
          <a:bodyPr>
            <a:normAutofit/>
          </a:bodyPr>
          <a:lstStyle/>
          <a:p>
            <a:pPr>
              <a:spcAft>
                <a:spcPts val="0"/>
              </a:spcAft>
            </a:pPr>
            <a:r>
              <a:rPr lang="nl-NL" sz="1800" dirty="0">
                <a:effectLst/>
                <a:latin typeface="Calibri"/>
                <a:ea typeface="Calibri"/>
                <a:cs typeface="Times New Roman"/>
              </a:rPr>
              <a:t>Interesse in het vervangen van isolatie.</a:t>
            </a:r>
          </a:p>
          <a:p>
            <a:pPr>
              <a:spcAft>
                <a:spcPts val="0"/>
              </a:spcAft>
            </a:pPr>
            <a:r>
              <a:rPr lang="nl-NL" sz="1800" dirty="0">
                <a:latin typeface="Calibri"/>
                <a:ea typeface="Calibri"/>
                <a:cs typeface="Times New Roman"/>
              </a:rPr>
              <a:t>I</a:t>
            </a:r>
            <a:r>
              <a:rPr lang="nl-NL" sz="1800" dirty="0">
                <a:effectLst/>
                <a:latin typeface="Calibri"/>
                <a:ea typeface="Calibri"/>
                <a:cs typeface="Times New Roman"/>
              </a:rPr>
              <a:t>nteresse in het tegelijk vervangen van een </a:t>
            </a:r>
            <a:r>
              <a:rPr lang="nl-NL" sz="1800" dirty="0" err="1">
                <a:effectLst/>
                <a:latin typeface="Calibri"/>
                <a:ea typeface="Calibri"/>
                <a:cs typeface="Times New Roman"/>
              </a:rPr>
              <a:t>Veluxraam</a:t>
            </a:r>
            <a:r>
              <a:rPr lang="nl-NL" sz="1800" dirty="0">
                <a:effectLst/>
                <a:latin typeface="Calibri"/>
                <a:ea typeface="Calibri"/>
                <a:cs typeface="Times New Roman"/>
              </a:rPr>
              <a:t>.</a:t>
            </a:r>
          </a:p>
          <a:p>
            <a:pPr>
              <a:spcAft>
                <a:spcPts val="0"/>
              </a:spcAft>
            </a:pPr>
            <a:r>
              <a:rPr lang="nl-NL" sz="1800" dirty="0">
                <a:effectLst/>
                <a:latin typeface="Calibri"/>
                <a:ea typeface="Calibri"/>
                <a:cs typeface="Times New Roman"/>
              </a:rPr>
              <a:t>Interesse in het verwijderen van het open-haard-schoorsteen.</a:t>
            </a:r>
          </a:p>
          <a:p>
            <a:pPr fontAlgn="t">
              <a:spcBef>
                <a:spcPts val="0"/>
              </a:spcBef>
            </a:pP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Wij hebben interesse in het tevens vervangen van </a:t>
            </a:r>
            <a:r>
              <a:rPr lang="nl-NL" sz="1800" b="0" i="0" u="none" strike="noStrike"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boeidelen</a:t>
            </a: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Ik wil eerst een dakkapel laten plaatsen en 1 jaar later de pannen vervangen.</a:t>
            </a:r>
            <a:endParaRPr lang="nl-NL"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 het mogelijk om alleen de pannen aan de straatkant te vervangen?</a:t>
            </a:r>
            <a:endParaRPr lang="nl-NL"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Zijn er problemen omdat de dakvorsten zijn vastgekit aan de pannen?</a:t>
            </a:r>
            <a:endParaRPr lang="nl-NL"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Kan het verwijderen en terugplaatsen van zonnepanelen worden uitgevoerd door</a:t>
            </a:r>
            <a:b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dezelfde aannemer?</a:t>
            </a:r>
            <a:endParaRPr lang="nl-NL"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Kunnen pannen inderdaad zonder probleem aansluiten op andere daken?</a:t>
            </a:r>
            <a:endParaRPr lang="nl-NL"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Wij zijn 70 jaar en hebben geen problemen. Wij willen vooral weten hoe</a:t>
            </a:r>
            <a:b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noodzakelijk vernieuwen is.</a:t>
            </a:r>
            <a:endParaRPr lang="nl-NL"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 het mogelijk om een half dak te vernieuwen (daar is namelijk lekkage; waar de</a:t>
            </a:r>
            <a:b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nl-NL" sz="1800" b="0" i="0" u="none" strike="noStrike"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zonnepanelen liggen niet</a:t>
            </a:r>
            <a:r>
              <a:rPr lang="nl-NL" sz="1800" b="0" i="0" u="none" strike="noStrike"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nl-NL" dirty="0"/>
          </a:p>
        </p:txBody>
      </p:sp>
      <p:sp>
        <p:nvSpPr>
          <p:cNvPr id="4" name="Tijdelijke aanduiding voor voettekst 3">
            <a:extLst>
              <a:ext uri="{FF2B5EF4-FFF2-40B4-BE49-F238E27FC236}">
                <a16:creationId xmlns:a16="http://schemas.microsoft.com/office/drawing/2014/main" xmlns="" id="{67F676EA-F2AA-8A71-2AAC-963F67DADC94}"/>
              </a:ext>
            </a:extLst>
          </p:cNvPr>
          <p:cNvSpPr>
            <a:spLocks noGrp="1"/>
          </p:cNvSpPr>
          <p:nvPr>
            <p:ph type="ftr" sz="quarter" idx="11"/>
          </p:nvPr>
        </p:nvSpPr>
        <p:spPr/>
        <p:txBody>
          <a:bodyPr/>
          <a:lstStyle/>
          <a:p>
            <a:r>
              <a:rPr lang="nl-NL"/>
              <a:t>Dakpannen informatie avond 23nov2023</a:t>
            </a:r>
          </a:p>
        </p:txBody>
      </p:sp>
      <p:sp>
        <p:nvSpPr>
          <p:cNvPr id="5" name="Tijdelijke aanduiding voor dianummer 4">
            <a:extLst>
              <a:ext uri="{FF2B5EF4-FFF2-40B4-BE49-F238E27FC236}">
                <a16:creationId xmlns:a16="http://schemas.microsoft.com/office/drawing/2014/main" xmlns="" id="{EB25A164-E010-5F70-A041-0703AB0455C1}"/>
              </a:ext>
            </a:extLst>
          </p:cNvPr>
          <p:cNvSpPr>
            <a:spLocks noGrp="1"/>
          </p:cNvSpPr>
          <p:nvPr>
            <p:ph type="sldNum" sz="quarter" idx="12"/>
          </p:nvPr>
        </p:nvSpPr>
        <p:spPr/>
        <p:txBody>
          <a:bodyPr/>
          <a:lstStyle/>
          <a:p>
            <a:fld id="{A086CE39-A2B6-4AF9-ABB9-394FFD6CEB69}" type="slidenum">
              <a:rPr lang="nl-NL" smtClean="0"/>
              <a:t>5</a:t>
            </a:fld>
            <a:endParaRPr lang="nl-NL"/>
          </a:p>
        </p:txBody>
      </p:sp>
    </p:spTree>
    <p:extLst>
      <p:ext uri="{BB962C8B-B14F-4D97-AF65-F5344CB8AC3E}">
        <p14:creationId xmlns:p14="http://schemas.microsoft.com/office/powerpoint/2010/main" val="2581450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6</a:t>
            </a:fld>
            <a:endParaRPr lang="nl-NL"/>
          </a:p>
        </p:txBody>
      </p:sp>
      <p:sp>
        <p:nvSpPr>
          <p:cNvPr id="5" name="Tekstvak 4"/>
          <p:cNvSpPr txBox="1"/>
          <p:nvPr/>
        </p:nvSpPr>
        <p:spPr>
          <a:xfrm>
            <a:off x="1331640" y="620688"/>
            <a:ext cx="6940618" cy="830997"/>
          </a:xfrm>
          <a:prstGeom prst="rect">
            <a:avLst/>
          </a:prstGeom>
          <a:noFill/>
        </p:spPr>
        <p:txBody>
          <a:bodyPr wrap="none" rtlCol="0">
            <a:spAutoFit/>
          </a:bodyPr>
          <a:lstStyle/>
          <a:p>
            <a:r>
              <a:rPr lang="nl-NL" sz="2800" b="1" dirty="0"/>
              <a:t>Verkenning dakpannen vanuit 5 invalshoeken</a:t>
            </a:r>
          </a:p>
          <a:p>
            <a:pPr algn="ctr"/>
            <a:r>
              <a:rPr lang="nl-NL" sz="2000" b="1" dirty="0"/>
              <a:t>(Referentiekader)</a:t>
            </a:r>
          </a:p>
        </p:txBody>
      </p:sp>
      <p:sp>
        <p:nvSpPr>
          <p:cNvPr id="6" name="Tekstvak 5"/>
          <p:cNvSpPr txBox="1"/>
          <p:nvPr/>
        </p:nvSpPr>
        <p:spPr>
          <a:xfrm>
            <a:off x="1547664" y="2394754"/>
            <a:ext cx="6840847" cy="2862322"/>
          </a:xfrm>
          <a:prstGeom prst="rect">
            <a:avLst/>
          </a:prstGeom>
          <a:noFill/>
        </p:spPr>
        <p:txBody>
          <a:bodyPr wrap="none" rtlCol="0">
            <a:spAutoFit/>
          </a:bodyPr>
          <a:lstStyle/>
          <a:p>
            <a:pPr marL="342900" indent="-342900">
              <a:buAutoNum type="arabicPeriod"/>
            </a:pPr>
            <a:r>
              <a:rPr lang="nl-NL" dirty="0"/>
              <a:t>De extra </a:t>
            </a:r>
            <a:r>
              <a:rPr lang="nl-NL" dirty="0" smtClean="0"/>
              <a:t>werkzaamheden / zaken </a:t>
            </a:r>
            <a:r>
              <a:rPr lang="nl-NL" dirty="0"/>
              <a:t>bij een aantal geïnteresseerden.</a:t>
            </a:r>
          </a:p>
          <a:p>
            <a:pPr marL="342900" indent="-342900">
              <a:buAutoNum type="arabicPeriod"/>
            </a:pPr>
            <a:endParaRPr lang="nl-NL" dirty="0"/>
          </a:p>
          <a:p>
            <a:pPr marL="342900" indent="-342900">
              <a:buAutoNum type="arabicPeriod"/>
            </a:pPr>
            <a:r>
              <a:rPr lang="nl-NL" dirty="0"/>
              <a:t>Ervaring van bewoners : wel of niet nieuwe dakpannen en waarom.</a:t>
            </a:r>
          </a:p>
          <a:p>
            <a:pPr marL="342900" indent="-342900">
              <a:buAutoNum type="arabicPeriod"/>
            </a:pPr>
            <a:endParaRPr lang="nl-NL" dirty="0"/>
          </a:p>
          <a:p>
            <a:pPr marL="342900" indent="-342900">
              <a:buAutoNum type="arabicPeriod"/>
            </a:pPr>
            <a:r>
              <a:rPr lang="nl-NL" dirty="0"/>
              <a:t>Kennis en kunde bij Vereniging Eigen Huis over dakdekkers.</a:t>
            </a:r>
          </a:p>
          <a:p>
            <a:pPr marL="342900" indent="-342900">
              <a:buAutoNum type="arabicPeriod"/>
            </a:pPr>
            <a:endParaRPr lang="nl-NL" dirty="0"/>
          </a:p>
          <a:p>
            <a:pPr marL="342900" indent="-342900">
              <a:buAutoNum type="arabicPeriod"/>
            </a:pPr>
            <a:r>
              <a:rPr lang="nl-NL" dirty="0"/>
              <a:t>Het uitvoerend dakdekker bedrijf, organisatie en kwaliteit.</a:t>
            </a:r>
          </a:p>
          <a:p>
            <a:pPr marL="342900" indent="-342900">
              <a:buAutoNum type="arabicPeriod"/>
            </a:pPr>
            <a:endParaRPr lang="nl-NL" dirty="0"/>
          </a:p>
          <a:p>
            <a:pPr marL="342900" indent="-342900">
              <a:buAutoNum type="arabicPeriod"/>
            </a:pPr>
            <a:r>
              <a:rPr lang="nl-NL" dirty="0"/>
              <a:t>De noodzaak / urgentie om de dakpannen te vernieuwen.</a:t>
            </a:r>
          </a:p>
          <a:p>
            <a:pPr marL="342900" indent="-342900">
              <a:buAutoNum type="arabicPeriod"/>
            </a:pPr>
            <a:endParaRPr lang="nl-NL" dirty="0"/>
          </a:p>
        </p:txBody>
      </p:sp>
    </p:spTree>
    <p:extLst>
      <p:ext uri="{BB962C8B-B14F-4D97-AF65-F5344CB8AC3E}">
        <p14:creationId xmlns:p14="http://schemas.microsoft.com/office/powerpoint/2010/main" val="1500124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7</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899592" y="1556792"/>
            <a:ext cx="7314182" cy="4524315"/>
          </a:xfrm>
          <a:prstGeom prst="rect">
            <a:avLst/>
          </a:prstGeom>
          <a:noFill/>
        </p:spPr>
        <p:txBody>
          <a:bodyPr wrap="none" rtlCol="0">
            <a:spAutoFit/>
          </a:bodyPr>
          <a:lstStyle/>
          <a:p>
            <a:pPr marL="342900" indent="-342900">
              <a:buAutoNum type="arabicPeriod"/>
            </a:pPr>
            <a:r>
              <a:rPr lang="nl-NL" dirty="0"/>
              <a:t>Eigen ervaring Peter Pfeijffer, du Perronhove 6.</a:t>
            </a:r>
          </a:p>
          <a:p>
            <a:pPr marL="342900" indent="-342900">
              <a:buAutoNum type="arabicPeriod"/>
            </a:pPr>
            <a:endParaRPr lang="nl-NL" dirty="0"/>
          </a:p>
          <a:p>
            <a:pPr marL="342900" indent="-342900">
              <a:buAutoNum type="arabicPeriod"/>
            </a:pPr>
            <a:r>
              <a:rPr lang="nl-NL" dirty="0"/>
              <a:t>Vereniging Eigen Huis.</a:t>
            </a:r>
          </a:p>
          <a:p>
            <a:pPr marL="342900" indent="-342900">
              <a:buAutoNum type="arabicPeriod"/>
            </a:pPr>
            <a:endParaRPr lang="nl-NL" dirty="0"/>
          </a:p>
          <a:p>
            <a:pPr marL="342900" indent="-342900">
              <a:buAutoNum type="arabicPeriod"/>
            </a:pPr>
            <a:r>
              <a:rPr lang="nl-NL" dirty="0"/>
              <a:t>(*) Ervaring Huib, hoek Nesciohove / van Oudshoornhove 38.</a:t>
            </a:r>
          </a:p>
          <a:p>
            <a:pPr marL="342900" indent="-342900">
              <a:buAutoNum type="arabicPeriod"/>
            </a:pPr>
            <a:endParaRPr lang="nl-NL" dirty="0"/>
          </a:p>
          <a:p>
            <a:pPr marL="342900" indent="-342900">
              <a:buAutoNum type="arabicPeriod"/>
            </a:pPr>
            <a:r>
              <a:rPr lang="nl-NL" dirty="0"/>
              <a:t>(*) Ervaring Bart Mulder, </a:t>
            </a:r>
            <a:r>
              <a:rPr lang="nl-NL" dirty="0" err="1"/>
              <a:t>Roelantshove</a:t>
            </a:r>
            <a:r>
              <a:rPr lang="nl-NL" dirty="0"/>
              <a:t> 9.</a:t>
            </a:r>
          </a:p>
          <a:p>
            <a:pPr marL="342900" indent="-342900">
              <a:buAutoNum type="arabicPeriod"/>
            </a:pPr>
            <a:endParaRPr lang="nl-NL" dirty="0"/>
          </a:p>
          <a:p>
            <a:pPr marL="342900" indent="-342900">
              <a:buAutoNum type="arabicPeriod"/>
            </a:pPr>
            <a:r>
              <a:rPr lang="nl-NL" dirty="0"/>
              <a:t>(*) Ervaring Willem de Jonge, </a:t>
            </a:r>
            <a:r>
              <a:rPr lang="nl-NL" dirty="0" err="1"/>
              <a:t>Roelantshove</a:t>
            </a:r>
            <a:r>
              <a:rPr lang="nl-NL" dirty="0"/>
              <a:t> 11.</a:t>
            </a:r>
          </a:p>
          <a:p>
            <a:pPr marL="342900" indent="-342900">
              <a:buAutoNum type="arabicPeriod"/>
            </a:pPr>
            <a:endParaRPr lang="nl-NL" dirty="0"/>
          </a:p>
          <a:p>
            <a:pPr marL="342900" indent="-342900">
              <a:buAutoNum type="arabicPeriod"/>
            </a:pPr>
            <a:r>
              <a:rPr lang="nl-NL" dirty="0"/>
              <a:t>Ervaring Bert Eradus, du Perronhove 18. Eigen beoordeling.</a:t>
            </a:r>
          </a:p>
          <a:p>
            <a:pPr marL="342900" indent="-342900">
              <a:buAutoNum type="arabicPeriod"/>
            </a:pPr>
            <a:endParaRPr lang="nl-NL" dirty="0"/>
          </a:p>
          <a:p>
            <a:pPr marL="342900" indent="-342900">
              <a:buAutoNum type="arabicPeriod"/>
            </a:pPr>
            <a:r>
              <a:rPr lang="nl-NL" dirty="0"/>
              <a:t>(*) Het bedrijf “Ons </a:t>
            </a:r>
            <a:r>
              <a:rPr lang="nl-NL" dirty="0" err="1"/>
              <a:t>Dakonderhoud</a:t>
            </a:r>
            <a:r>
              <a:rPr lang="nl-NL" dirty="0"/>
              <a:t>”.</a:t>
            </a:r>
          </a:p>
          <a:p>
            <a:pPr lvl="1"/>
            <a:r>
              <a:rPr lang="nl-NL" dirty="0"/>
              <a:t>Focus op dit bedrijf: 3 woonhuizen uit onze wijk en op meer plekken in </a:t>
            </a:r>
          </a:p>
          <a:p>
            <a:pPr lvl="1"/>
            <a:r>
              <a:rPr lang="nl-NL" dirty="0"/>
              <a:t>Zoetermeer.</a:t>
            </a:r>
          </a:p>
          <a:p>
            <a:endParaRPr lang="nl-NL" dirty="0"/>
          </a:p>
        </p:txBody>
      </p:sp>
    </p:spTree>
    <p:extLst>
      <p:ext uri="{BB962C8B-B14F-4D97-AF65-F5344CB8AC3E}">
        <p14:creationId xmlns:p14="http://schemas.microsoft.com/office/powerpoint/2010/main" val="1439224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8</a:t>
            </a:fld>
            <a:endParaRPr lang="nl-NL" dirty="0"/>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1907704" y="1331476"/>
            <a:ext cx="4900380" cy="369332"/>
          </a:xfrm>
          <a:prstGeom prst="rect">
            <a:avLst/>
          </a:prstGeom>
          <a:noFill/>
        </p:spPr>
        <p:txBody>
          <a:bodyPr wrap="none" rtlCol="0">
            <a:spAutoFit/>
          </a:bodyPr>
          <a:lstStyle/>
          <a:p>
            <a:r>
              <a:rPr lang="nl-NL" b="1" dirty="0"/>
              <a:t>1. Eigen ervaring Peter Pfeijffer, du Perronhove 6 </a:t>
            </a:r>
          </a:p>
        </p:txBody>
      </p:sp>
      <p:sp>
        <p:nvSpPr>
          <p:cNvPr id="4" name="Tekstvak 3"/>
          <p:cNvSpPr txBox="1"/>
          <p:nvPr/>
        </p:nvSpPr>
        <p:spPr>
          <a:xfrm>
            <a:off x="911002" y="1844824"/>
            <a:ext cx="8125494" cy="4524315"/>
          </a:xfrm>
          <a:prstGeom prst="rect">
            <a:avLst/>
          </a:prstGeom>
          <a:noFill/>
        </p:spPr>
        <p:txBody>
          <a:bodyPr wrap="none" rtlCol="0">
            <a:spAutoFit/>
          </a:bodyPr>
          <a:lstStyle/>
          <a:p>
            <a:pPr marL="342900" indent="-342900">
              <a:buAutoNum type="alphaUcPeriod"/>
            </a:pPr>
            <a:r>
              <a:rPr lang="nl-NL" dirty="0"/>
              <a:t>Vervangen nok ondervorst (slab), 2007/2008 .</a:t>
            </a:r>
          </a:p>
          <a:p>
            <a:pPr marL="342900" indent="-342900">
              <a:buAutoNum type="alphaUcPeriod"/>
            </a:pPr>
            <a:endParaRPr lang="nl-NL" dirty="0"/>
          </a:p>
          <a:p>
            <a:pPr marL="342900" indent="-342900">
              <a:buAutoNum type="alphaUcPeriod"/>
            </a:pPr>
            <a:r>
              <a:rPr lang="nl-NL" dirty="0"/>
              <a:t>Beoordeling dakpannen door Bouwbedrijf Gebr. </a:t>
            </a:r>
            <a:r>
              <a:rPr lang="nl-NL" dirty="0" err="1"/>
              <a:t>Huurman</a:t>
            </a:r>
            <a:r>
              <a:rPr lang="nl-NL" dirty="0"/>
              <a:t> uit Zoetermeer </a:t>
            </a:r>
          </a:p>
          <a:p>
            <a:pPr lvl="1"/>
            <a:r>
              <a:rPr lang="nl-NL" dirty="0"/>
              <a:t>2015 (i.v.m. het laten plaatsen van zonnepanelen in 2016}.</a:t>
            </a:r>
          </a:p>
          <a:p>
            <a:endParaRPr lang="nl-NL" dirty="0"/>
          </a:p>
          <a:p>
            <a:pPr marL="342900" indent="-342900">
              <a:buFont typeface="+mj-lt"/>
              <a:buAutoNum type="alphaUcPeriod" startAt="3"/>
            </a:pPr>
            <a:r>
              <a:rPr lang="nl-NL" dirty="0"/>
              <a:t>Resultaat: toekomstige levensduur dakpannen vermoedelijk tussen de 10 en 15</a:t>
            </a:r>
          </a:p>
          <a:p>
            <a:pPr lvl="1"/>
            <a:r>
              <a:rPr lang="nl-NL" dirty="0"/>
              <a:t>jaar. </a:t>
            </a:r>
            <a:r>
              <a:rPr lang="nl-NL" dirty="0" err="1"/>
              <a:t>Huurman</a:t>
            </a:r>
            <a:r>
              <a:rPr lang="nl-NL" dirty="0"/>
              <a:t> geeft geen garantie. Inschatting op basis van ervaring, zichtbare </a:t>
            </a:r>
          </a:p>
          <a:p>
            <a:pPr lvl="1"/>
            <a:r>
              <a:rPr lang="nl-NL" dirty="0"/>
              <a:t>toestand van de dakpannen, windstreek van het dak en wel/geen invloed van </a:t>
            </a:r>
          </a:p>
          <a:p>
            <a:pPr lvl="1"/>
            <a:r>
              <a:rPr lang="nl-NL" dirty="0"/>
              <a:t>bladeren, naalden, e.d. van bomen of andersoortig groen zoals mos.</a:t>
            </a:r>
          </a:p>
          <a:p>
            <a:pPr lvl="1"/>
            <a:endParaRPr lang="nl-NL" dirty="0"/>
          </a:p>
          <a:p>
            <a:pPr lvl="1"/>
            <a:r>
              <a:rPr lang="nl-NL" dirty="0"/>
              <a:t>Rondkijkend in de wijk zag </a:t>
            </a:r>
            <a:r>
              <a:rPr lang="nl-NL" dirty="0" err="1"/>
              <a:t>Huurman</a:t>
            </a:r>
            <a:r>
              <a:rPr lang="nl-NL" dirty="0"/>
              <a:t> daken die mogelijk eerder aan de </a:t>
            </a:r>
          </a:p>
          <a:p>
            <a:pPr lvl="1"/>
            <a:r>
              <a:rPr lang="nl-NL" dirty="0"/>
              <a:t>beurt zijn voor vervanging dakpannen. Gezien bijv. de windstreek van het </a:t>
            </a:r>
          </a:p>
          <a:p>
            <a:pPr lvl="1"/>
            <a:r>
              <a:rPr lang="nl-NL" dirty="0"/>
              <a:t>dak en de hoeveelheid mos of bladeren van dichtbij staande bomen.</a:t>
            </a:r>
          </a:p>
          <a:p>
            <a:pPr lvl="1"/>
            <a:endParaRPr lang="nl-NL" dirty="0"/>
          </a:p>
          <a:p>
            <a:pPr lvl="1"/>
            <a:r>
              <a:rPr lang="nl-NL" dirty="0"/>
              <a:t>Opmerking </a:t>
            </a:r>
            <a:r>
              <a:rPr lang="nl-NL" dirty="0" err="1"/>
              <a:t>Huurman</a:t>
            </a:r>
            <a:r>
              <a:rPr lang="nl-NL" dirty="0"/>
              <a:t>: De daken uit onze wijk zijn niet over één kam te </a:t>
            </a:r>
          </a:p>
          <a:p>
            <a:pPr lvl="1"/>
            <a:r>
              <a:rPr lang="nl-NL" dirty="0"/>
              <a:t>scheren, er valt geen algemene uitspraak over te doen.</a:t>
            </a:r>
          </a:p>
        </p:txBody>
      </p:sp>
    </p:spTree>
    <p:extLst>
      <p:ext uri="{BB962C8B-B14F-4D97-AF65-F5344CB8AC3E}">
        <p14:creationId xmlns:p14="http://schemas.microsoft.com/office/powerpoint/2010/main" val="3818802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nl-NL"/>
              <a:t>Dakpannen informatie avond 23nov2023</a:t>
            </a:r>
          </a:p>
        </p:txBody>
      </p:sp>
      <p:sp>
        <p:nvSpPr>
          <p:cNvPr id="3" name="Tijdelijke aanduiding voor dianummer 2"/>
          <p:cNvSpPr>
            <a:spLocks noGrp="1"/>
          </p:cNvSpPr>
          <p:nvPr>
            <p:ph type="sldNum" sz="quarter" idx="12"/>
          </p:nvPr>
        </p:nvSpPr>
        <p:spPr/>
        <p:txBody>
          <a:bodyPr/>
          <a:lstStyle/>
          <a:p>
            <a:fld id="{A086CE39-A2B6-4AF9-ABB9-394FFD6CEB69}" type="slidenum">
              <a:rPr lang="nl-NL" smtClean="0"/>
              <a:t>9</a:t>
            </a:fld>
            <a:endParaRPr lang="nl-NL"/>
          </a:p>
        </p:txBody>
      </p:sp>
      <p:sp>
        <p:nvSpPr>
          <p:cNvPr id="5" name="Tekstvak 4"/>
          <p:cNvSpPr txBox="1"/>
          <p:nvPr/>
        </p:nvSpPr>
        <p:spPr>
          <a:xfrm>
            <a:off x="2554739" y="620688"/>
            <a:ext cx="3620543" cy="523220"/>
          </a:xfrm>
          <a:prstGeom prst="rect">
            <a:avLst/>
          </a:prstGeom>
          <a:noFill/>
        </p:spPr>
        <p:txBody>
          <a:bodyPr wrap="none" rtlCol="0">
            <a:spAutoFit/>
          </a:bodyPr>
          <a:lstStyle/>
          <a:p>
            <a:r>
              <a:rPr lang="nl-NL" sz="2800" b="1" dirty="0"/>
              <a:t>Verkenning dakpannen</a:t>
            </a:r>
          </a:p>
        </p:txBody>
      </p:sp>
      <p:sp>
        <p:nvSpPr>
          <p:cNvPr id="6" name="Tekstvak 5"/>
          <p:cNvSpPr txBox="1"/>
          <p:nvPr/>
        </p:nvSpPr>
        <p:spPr>
          <a:xfrm>
            <a:off x="3076413" y="1331476"/>
            <a:ext cx="2463238" cy="369332"/>
          </a:xfrm>
          <a:prstGeom prst="rect">
            <a:avLst/>
          </a:prstGeom>
          <a:noFill/>
        </p:spPr>
        <p:txBody>
          <a:bodyPr wrap="none" rtlCol="0">
            <a:spAutoFit/>
          </a:bodyPr>
          <a:lstStyle/>
          <a:p>
            <a:r>
              <a:rPr lang="nl-NL" b="1" dirty="0"/>
              <a:t>2. Vereniging Eigen Huis</a:t>
            </a:r>
          </a:p>
        </p:txBody>
      </p:sp>
      <p:sp>
        <p:nvSpPr>
          <p:cNvPr id="7" name="Tekstvak 6"/>
          <p:cNvSpPr txBox="1"/>
          <p:nvPr/>
        </p:nvSpPr>
        <p:spPr>
          <a:xfrm>
            <a:off x="899592" y="1916832"/>
            <a:ext cx="7978018" cy="3970318"/>
          </a:xfrm>
          <a:prstGeom prst="rect">
            <a:avLst/>
          </a:prstGeom>
          <a:noFill/>
        </p:spPr>
        <p:txBody>
          <a:bodyPr wrap="none" rtlCol="0">
            <a:spAutoFit/>
          </a:bodyPr>
          <a:lstStyle/>
          <a:p>
            <a:pPr marL="342900" indent="-342900">
              <a:buAutoNum type="alphaUcPeriod"/>
            </a:pPr>
            <a:r>
              <a:rPr lang="nl-NL" dirty="0"/>
              <a:t>Geen controle op het leggen van of advies over dakpannen.</a:t>
            </a:r>
          </a:p>
          <a:p>
            <a:pPr marL="342900" indent="-342900">
              <a:buAutoNum type="alphaUcPeriod"/>
            </a:pPr>
            <a:endParaRPr lang="nl-NL" dirty="0"/>
          </a:p>
          <a:p>
            <a:pPr marL="342900" indent="-342900">
              <a:buAutoNum type="alphaUcPeriod"/>
            </a:pPr>
            <a:r>
              <a:rPr lang="nl-NL" dirty="0"/>
              <a:t>Ervaring: 1</a:t>
            </a:r>
            <a:r>
              <a:rPr lang="nl-NL" baseline="30000" dirty="0"/>
              <a:t>e</a:t>
            </a:r>
            <a:r>
              <a:rPr lang="nl-NL" dirty="0"/>
              <a:t> dak vernieuwd met pannen, rest volgt  binnen 8-10 jaar.</a:t>
            </a:r>
          </a:p>
          <a:p>
            <a:pPr marL="342900" indent="-342900">
              <a:buAutoNum type="alphaUcPeriod"/>
            </a:pPr>
            <a:endParaRPr lang="nl-NL" dirty="0"/>
          </a:p>
          <a:p>
            <a:pPr marL="342900" indent="-342900">
              <a:buAutoNum type="alphaUcPeriod"/>
            </a:pPr>
            <a:r>
              <a:rPr lang="nl-NL" dirty="0"/>
              <a:t>Dakpannen: spontaan splijten/scheuren, afbrokkelen en aan de onderkant</a:t>
            </a:r>
          </a:p>
          <a:p>
            <a:pPr lvl="1"/>
            <a:r>
              <a:rPr lang="nl-NL" dirty="0"/>
              <a:t>zichtbaar vocht doorlaten =&gt; volgen er meer.</a:t>
            </a:r>
          </a:p>
          <a:p>
            <a:pPr lvl="1"/>
            <a:r>
              <a:rPr lang="nl-NL" dirty="0"/>
              <a:t>Tijd voor vernieuwen van alle dakpannen.</a:t>
            </a:r>
          </a:p>
          <a:p>
            <a:pPr lvl="1"/>
            <a:endParaRPr lang="nl-NL" dirty="0"/>
          </a:p>
          <a:p>
            <a:pPr marL="342900" indent="-342900">
              <a:buFont typeface="+mj-lt"/>
              <a:buAutoNum type="alphaUcPeriod"/>
            </a:pPr>
            <a:r>
              <a:rPr lang="nl-NL" dirty="0"/>
              <a:t>Dakdekkers erg druk. Na getekende offerte 1 tot 1 ½ jaar wachten op uitvoering.</a:t>
            </a:r>
          </a:p>
          <a:p>
            <a:pPr marL="342900" indent="-342900">
              <a:buAutoNum type="alphaUcPeriod"/>
            </a:pPr>
            <a:endParaRPr lang="nl-NL" dirty="0"/>
          </a:p>
          <a:p>
            <a:pPr marL="342900" indent="-342900">
              <a:buAutoNum type="alphaUcPeriod"/>
            </a:pPr>
            <a:r>
              <a:rPr lang="nl-NL" dirty="0"/>
              <a:t>Handige links:</a:t>
            </a:r>
          </a:p>
          <a:p>
            <a:pPr marL="742950" lvl="1" indent="-285750">
              <a:buFontTx/>
              <a:buChar char="-"/>
            </a:pPr>
            <a:r>
              <a:rPr lang="nl-NL" dirty="0"/>
              <a:t>BDA Bureau Dak </a:t>
            </a:r>
            <a:r>
              <a:rPr lang="nl-NL" dirty="0" err="1"/>
              <a:t>Avies</a:t>
            </a:r>
            <a:r>
              <a:rPr lang="nl-NL" dirty="0"/>
              <a:t> </a:t>
            </a:r>
            <a:r>
              <a:rPr lang="nl-NL" dirty="0">
                <a:hlinkClick r:id="rId2"/>
              </a:rPr>
              <a:t>www.kiwabda.nl</a:t>
            </a:r>
            <a:endParaRPr lang="nl-NL" dirty="0"/>
          </a:p>
          <a:p>
            <a:pPr marL="742950" lvl="1" indent="-285750">
              <a:buFontTx/>
              <a:buChar char="-"/>
            </a:pPr>
            <a:r>
              <a:rPr lang="nl-NL" dirty="0"/>
              <a:t>Gebouwschil Nederland </a:t>
            </a:r>
            <a:r>
              <a:rPr lang="nl-NL" dirty="0">
                <a:hlinkClick r:id="rId3"/>
              </a:rPr>
              <a:t>www.gebouwschilnederland.nl</a:t>
            </a:r>
            <a:endParaRPr lang="nl-NL" dirty="0"/>
          </a:p>
          <a:p>
            <a:pPr marL="742950" lvl="1" indent="-285750">
              <a:buFontTx/>
              <a:buChar char="-"/>
            </a:pPr>
            <a:r>
              <a:rPr lang="nl-NL" dirty="0"/>
              <a:t>Stichting </a:t>
            </a:r>
            <a:r>
              <a:rPr lang="nl-NL" dirty="0" err="1"/>
              <a:t>Dakmeester</a:t>
            </a:r>
            <a:r>
              <a:rPr lang="nl-NL" dirty="0"/>
              <a:t> (certificering) </a:t>
            </a:r>
            <a:r>
              <a:rPr lang="nl-NL" dirty="0">
                <a:hlinkClick r:id="rId4"/>
              </a:rPr>
              <a:t>www.dakmeester.nl</a:t>
            </a:r>
            <a:endParaRPr lang="nl-NL" dirty="0"/>
          </a:p>
        </p:txBody>
      </p:sp>
    </p:spTree>
    <p:extLst>
      <p:ext uri="{BB962C8B-B14F-4D97-AF65-F5344CB8AC3E}">
        <p14:creationId xmlns:p14="http://schemas.microsoft.com/office/powerpoint/2010/main" val="269942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1966</Words>
  <Application>Microsoft Office PowerPoint</Application>
  <PresentationFormat>Diavoorstelling (4:3)</PresentationFormat>
  <Paragraphs>309</Paragraphs>
  <Slides>25</Slides>
  <Notes>0</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Kantoorthema</vt:lpstr>
      <vt:lpstr>Welkom op de informatieavond</vt:lpstr>
      <vt:lpstr>Agenda</vt:lpstr>
      <vt:lpstr>Waarom een verkenning?</vt:lpstr>
      <vt:lpstr>Verkenning uitgevoerd door:   Peter Pfeijffer, Jeroen Frissen, Bert Eradus, Wim Tijbosch en Harm Meijer   </vt:lpstr>
      <vt:lpstr>Daadwerkelijke interesse en  aanvullende zaken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Resultaten verkenning dakpannen  Wat heeft deze avond u gebracht?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 (beperkt) dakpannen Peter Pfeijffer du Perronhove 6</dc:title>
  <dc:creator>Peter Pf</dc:creator>
  <cp:lastModifiedBy>Peter Pf</cp:lastModifiedBy>
  <cp:revision>88</cp:revision>
  <cp:lastPrinted>2023-11-14T16:00:11Z</cp:lastPrinted>
  <dcterms:created xsi:type="dcterms:W3CDTF">2023-11-09T12:11:30Z</dcterms:created>
  <dcterms:modified xsi:type="dcterms:W3CDTF">2023-11-21T21:24:19Z</dcterms:modified>
</cp:coreProperties>
</file>